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104"/>
  </p:notesMasterIdLst>
  <p:sldIdLst>
    <p:sldId id="515" r:id="rId3"/>
    <p:sldId id="405" r:id="rId4"/>
    <p:sldId id="438" r:id="rId5"/>
    <p:sldId id="440" r:id="rId6"/>
    <p:sldId id="516" r:id="rId7"/>
    <p:sldId id="501" r:id="rId8"/>
    <p:sldId id="424" r:id="rId9"/>
    <p:sldId id="353" r:id="rId10"/>
    <p:sldId id="517" r:id="rId11"/>
    <p:sldId id="384" r:id="rId12"/>
    <p:sldId id="385" r:id="rId13"/>
    <p:sldId id="386" r:id="rId14"/>
    <p:sldId id="387" r:id="rId15"/>
    <p:sldId id="443" r:id="rId16"/>
    <p:sldId id="444" r:id="rId17"/>
    <p:sldId id="445" r:id="rId18"/>
    <p:sldId id="446" r:id="rId19"/>
    <p:sldId id="447" r:id="rId20"/>
    <p:sldId id="425" r:id="rId21"/>
    <p:sldId id="432" r:id="rId22"/>
    <p:sldId id="463" r:id="rId23"/>
    <p:sldId id="426" r:id="rId24"/>
    <p:sldId id="429" r:id="rId25"/>
    <p:sldId id="437" r:id="rId26"/>
    <p:sldId id="508" r:id="rId27"/>
    <p:sldId id="509" r:id="rId28"/>
    <p:sldId id="510" r:id="rId29"/>
    <p:sldId id="511" r:id="rId30"/>
    <p:sldId id="512" r:id="rId31"/>
    <p:sldId id="513" r:id="rId32"/>
    <p:sldId id="465" r:id="rId33"/>
    <p:sldId id="314" r:id="rId34"/>
    <p:sldId id="514" r:id="rId35"/>
    <p:sldId id="464" r:id="rId36"/>
    <p:sldId id="261" r:id="rId37"/>
    <p:sldId id="315" r:id="rId38"/>
    <p:sldId id="262" r:id="rId39"/>
    <p:sldId id="433" r:id="rId40"/>
    <p:sldId id="434" r:id="rId41"/>
    <p:sldId id="407" r:id="rId42"/>
    <p:sldId id="408" r:id="rId43"/>
    <p:sldId id="409" r:id="rId44"/>
    <p:sldId id="410" r:id="rId45"/>
    <p:sldId id="411" r:id="rId46"/>
    <p:sldId id="412" r:id="rId47"/>
    <p:sldId id="413" r:id="rId48"/>
    <p:sldId id="420" r:id="rId49"/>
    <p:sldId id="421" r:id="rId50"/>
    <p:sldId id="506" r:id="rId51"/>
    <p:sldId id="403" r:id="rId52"/>
    <p:sldId id="406" r:id="rId53"/>
    <p:sldId id="448" r:id="rId54"/>
    <p:sldId id="449" r:id="rId55"/>
    <p:sldId id="450" r:id="rId56"/>
    <p:sldId id="451" r:id="rId57"/>
    <p:sldId id="452" r:id="rId58"/>
    <p:sldId id="453" r:id="rId59"/>
    <p:sldId id="454" r:id="rId60"/>
    <p:sldId id="455" r:id="rId61"/>
    <p:sldId id="456" r:id="rId62"/>
    <p:sldId id="457" r:id="rId63"/>
    <p:sldId id="466" r:id="rId64"/>
    <p:sldId id="458" r:id="rId65"/>
    <p:sldId id="459" r:id="rId66"/>
    <p:sldId id="502" r:id="rId67"/>
    <p:sldId id="503" r:id="rId68"/>
    <p:sldId id="460" r:id="rId69"/>
    <p:sldId id="461" r:id="rId70"/>
    <p:sldId id="462" r:id="rId71"/>
    <p:sldId id="301" r:id="rId72"/>
    <p:sldId id="302" r:id="rId73"/>
    <p:sldId id="303" r:id="rId74"/>
    <p:sldId id="304" r:id="rId75"/>
    <p:sldId id="305" r:id="rId76"/>
    <p:sldId id="306" r:id="rId77"/>
    <p:sldId id="307" r:id="rId78"/>
    <p:sldId id="308" r:id="rId79"/>
    <p:sldId id="321" r:id="rId80"/>
    <p:sldId id="309" r:id="rId81"/>
    <p:sldId id="441" r:id="rId82"/>
    <p:sldId id="354" r:id="rId83"/>
    <p:sldId id="355" r:id="rId84"/>
    <p:sldId id="358" r:id="rId85"/>
    <p:sldId id="310" r:id="rId86"/>
    <p:sldId id="322" r:id="rId87"/>
    <p:sldId id="323" r:id="rId88"/>
    <p:sldId id="274" r:id="rId89"/>
    <p:sldId id="275" r:id="rId90"/>
    <p:sldId id="276" r:id="rId91"/>
    <p:sldId id="277" r:id="rId92"/>
    <p:sldId id="278" r:id="rId93"/>
    <p:sldId id="279" r:id="rId94"/>
    <p:sldId id="280" r:id="rId95"/>
    <p:sldId id="281" r:id="rId96"/>
    <p:sldId id="282" r:id="rId97"/>
    <p:sldId id="283" r:id="rId98"/>
    <p:sldId id="284" r:id="rId99"/>
    <p:sldId id="285" r:id="rId100"/>
    <p:sldId id="286" r:id="rId101"/>
    <p:sldId id="287" r:id="rId102"/>
    <p:sldId id="500" r:id="rId10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22" autoAdjust="0"/>
    <p:restoredTop sz="90929"/>
  </p:normalViewPr>
  <p:slideViewPr>
    <p:cSldViewPr>
      <p:cViewPr varScale="1">
        <p:scale>
          <a:sx n="67" d="100"/>
          <a:sy n="67" d="100"/>
        </p:scale>
        <p:origin x="-12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B196E5C-A0A4-486B-9A82-245FC8B8BA9F}" type="slidenum">
              <a:rPr lang="en-US"/>
              <a:pPr>
                <a:defRPr/>
              </a:pPr>
              <a:t>‹#›</a:t>
            </a:fld>
            <a:endParaRPr lang="en-US"/>
          </a:p>
        </p:txBody>
      </p:sp>
    </p:spTree>
    <p:extLst>
      <p:ext uri="{BB962C8B-B14F-4D97-AF65-F5344CB8AC3E}">
        <p14:creationId xmlns:p14="http://schemas.microsoft.com/office/powerpoint/2010/main" val="2306638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8BAE1-DBF7-4C23-901A-2A57246CBE74}" type="slidenum">
              <a:rPr lang="en-US"/>
              <a:pPr>
                <a:defRPr/>
              </a:pPr>
              <a:t>‹#›</a:t>
            </a:fld>
            <a:endParaRPr lang="en-US"/>
          </a:p>
        </p:txBody>
      </p:sp>
    </p:spTree>
    <p:extLst>
      <p:ext uri="{BB962C8B-B14F-4D97-AF65-F5344CB8AC3E}">
        <p14:creationId xmlns:p14="http://schemas.microsoft.com/office/powerpoint/2010/main" val="4735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93043-8BBF-456B-8EF5-EE94ED715C1A}" type="slidenum">
              <a:rPr lang="en-US"/>
              <a:pPr>
                <a:defRPr/>
              </a:pPr>
              <a:t>‹#›</a:t>
            </a:fld>
            <a:endParaRPr lang="en-US"/>
          </a:p>
        </p:txBody>
      </p:sp>
    </p:spTree>
    <p:extLst>
      <p:ext uri="{BB962C8B-B14F-4D97-AF65-F5344CB8AC3E}">
        <p14:creationId xmlns:p14="http://schemas.microsoft.com/office/powerpoint/2010/main" val="13937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D0D812-0CE0-4F4E-ADD6-3E11C58473B5}" type="slidenum">
              <a:rPr lang="en-US"/>
              <a:pPr>
                <a:defRPr/>
              </a:pPr>
              <a:t>‹#›</a:t>
            </a:fld>
            <a:endParaRPr lang="en-US"/>
          </a:p>
        </p:txBody>
      </p:sp>
    </p:spTree>
    <p:extLst>
      <p:ext uri="{BB962C8B-B14F-4D97-AF65-F5344CB8AC3E}">
        <p14:creationId xmlns:p14="http://schemas.microsoft.com/office/powerpoint/2010/main" val="10565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E1149C-584F-4BEA-8554-94E3CE4C698F}" type="slidenum">
              <a:rPr lang="en-US"/>
              <a:pPr>
                <a:defRPr/>
              </a:pPr>
              <a:t>‹#›</a:t>
            </a:fld>
            <a:endParaRPr lang="en-US"/>
          </a:p>
        </p:txBody>
      </p:sp>
    </p:spTree>
    <p:extLst>
      <p:ext uri="{BB962C8B-B14F-4D97-AF65-F5344CB8AC3E}">
        <p14:creationId xmlns:p14="http://schemas.microsoft.com/office/powerpoint/2010/main" val="392001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Animated_Title Slide">
    <p:bg>
      <p:bgPr>
        <a:solidFill>
          <a:schemeClr val="accent3"/>
        </a:solidFill>
        <a:effectLst/>
      </p:bgPr>
    </p:bg>
    <p:spTree>
      <p:nvGrpSpPr>
        <p:cNvPr id="1" name=""/>
        <p:cNvGrpSpPr/>
        <p:nvPr/>
      </p:nvGrpSpPr>
      <p:grpSpPr>
        <a:xfrm>
          <a:off x="0" y="0"/>
          <a:ext cx="0" cy="0"/>
          <a:chOff x="0" y="0"/>
          <a:chExt cx="0" cy="0"/>
        </a:xfrm>
      </p:grpSpPr>
      <p:pic>
        <p:nvPicPr>
          <p:cNvPr id="8" name="stick_figur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4000"/>
          </a:blip>
          <a:stretch>
            <a:fillRect/>
          </a:stretch>
        </p:blipFill>
        <p:spPr>
          <a:xfrm>
            <a:off x="0" y="0"/>
            <a:ext cx="9144000" cy="6858000"/>
          </a:xfrm>
          <a:prstGeom prst="rect">
            <a:avLst/>
          </a:prstGeom>
        </p:spPr>
      </p:pic>
      <p:sp>
        <p:nvSpPr>
          <p:cNvPr id="3" name="subtitle"/>
          <p:cNvSpPr>
            <a:spLocks noGrp="1"/>
          </p:cNvSpPr>
          <p:nvPr>
            <p:ph type="subTitle" idx="1"/>
          </p:nvPr>
        </p:nvSpPr>
        <p:spPr>
          <a:xfrm>
            <a:off x="2667000" y="2171700"/>
            <a:ext cx="49530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2419350" y="1295400"/>
            <a:ext cx="5410200" cy="860425"/>
          </a:xfrm>
        </p:spPr>
        <p:txBody>
          <a:bodyPr anchor="b" anchorCtr="0"/>
          <a:lstStyle>
            <a:lvl1pPr algn="ctr">
              <a:defRPr sz="3000">
                <a:solidFill>
                  <a:schemeClr val="accent2"/>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9" fill="hold"/>
                                        <p:tgtEl>
                                          <p:spTgt spid="8"/>
                                        </p:tgtEl>
                                      </p:cBhvr>
                                    </p:cmd>
                                  </p:childTnLst>
                                </p:cTn>
                              </p:par>
                              <p:par>
                                <p:cTn id="7" presetID="52"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par>
                                <p:cTn id="12" presetID="52" presetClass="entr" presetSubtype="0" fill="hold" grpId="0" nodeType="with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build="p">
        <p:tmplLst>
          <p:tmpl lvl="1">
            <p:tnLst>
              <p:par>
                <p:cTn presetID="52"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4D101-152F-4506-9DBA-7B4212AEF87F}" type="slidenum">
              <a:rPr lang="en-US"/>
              <a:pPr>
                <a:defRPr/>
              </a:pPr>
              <a:t>‹#›</a:t>
            </a:fld>
            <a:endParaRPr lang="en-US"/>
          </a:p>
        </p:txBody>
      </p:sp>
    </p:spTree>
    <p:extLst>
      <p:ext uri="{BB962C8B-B14F-4D97-AF65-F5344CB8AC3E}">
        <p14:creationId xmlns:p14="http://schemas.microsoft.com/office/powerpoint/2010/main" val="232890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D5C8F8-8D07-4716-AD6B-D3CB85C9A0FF}" type="slidenum">
              <a:rPr lang="en-US"/>
              <a:pPr>
                <a:defRPr/>
              </a:pPr>
              <a:t>‹#›</a:t>
            </a:fld>
            <a:endParaRPr lang="en-US"/>
          </a:p>
        </p:txBody>
      </p:sp>
    </p:spTree>
    <p:extLst>
      <p:ext uri="{BB962C8B-B14F-4D97-AF65-F5344CB8AC3E}">
        <p14:creationId xmlns:p14="http://schemas.microsoft.com/office/powerpoint/2010/main" val="245378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52B05-9B1C-4470-877E-2E8E8197CC36}" type="slidenum">
              <a:rPr lang="en-US"/>
              <a:pPr>
                <a:defRPr/>
              </a:pPr>
              <a:t>‹#›</a:t>
            </a:fld>
            <a:endParaRPr lang="en-US"/>
          </a:p>
        </p:txBody>
      </p:sp>
    </p:spTree>
    <p:extLst>
      <p:ext uri="{BB962C8B-B14F-4D97-AF65-F5344CB8AC3E}">
        <p14:creationId xmlns:p14="http://schemas.microsoft.com/office/powerpoint/2010/main" val="143179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0C84F-230C-4215-8F6C-C35D2DEB5040}" type="slidenum">
              <a:rPr lang="en-US"/>
              <a:pPr>
                <a:defRPr/>
              </a:pPr>
              <a:t>‹#›</a:t>
            </a:fld>
            <a:endParaRPr lang="en-US"/>
          </a:p>
        </p:txBody>
      </p:sp>
    </p:spTree>
    <p:extLst>
      <p:ext uri="{BB962C8B-B14F-4D97-AF65-F5344CB8AC3E}">
        <p14:creationId xmlns:p14="http://schemas.microsoft.com/office/powerpoint/2010/main" val="4503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dirty="0" smtClean="0"/>
              <a:t>Click to edit Master title style</a:t>
            </a:r>
            <a:endParaRPr lang="en-CA"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79E457-4D99-4DF5-A2F1-833055B4711E}" type="slidenum">
              <a:rPr lang="en-US"/>
              <a:pPr>
                <a:defRPr/>
              </a:pPr>
              <a:t>‹#›</a:t>
            </a:fld>
            <a:endParaRPr lang="en-US"/>
          </a:p>
        </p:txBody>
      </p:sp>
    </p:spTree>
    <p:extLst>
      <p:ext uri="{BB962C8B-B14F-4D97-AF65-F5344CB8AC3E}">
        <p14:creationId xmlns:p14="http://schemas.microsoft.com/office/powerpoint/2010/main" val="395656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EFCF79-05D6-48DD-9A9C-5A83A42EABCB}" type="slidenum">
              <a:rPr lang="en-US"/>
              <a:pPr>
                <a:defRPr/>
              </a:pPr>
              <a:t>‹#›</a:t>
            </a:fld>
            <a:endParaRPr lang="en-US"/>
          </a:p>
        </p:txBody>
      </p:sp>
    </p:spTree>
    <p:extLst>
      <p:ext uri="{BB962C8B-B14F-4D97-AF65-F5344CB8AC3E}">
        <p14:creationId xmlns:p14="http://schemas.microsoft.com/office/powerpoint/2010/main" val="320321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B2E0BB-BBB0-4C81-8E5B-88D1E0662CF9}" type="slidenum">
              <a:rPr lang="en-US"/>
              <a:pPr>
                <a:defRPr/>
              </a:pPr>
              <a:t>‹#›</a:t>
            </a:fld>
            <a:endParaRPr lang="en-US"/>
          </a:p>
        </p:txBody>
      </p:sp>
    </p:spTree>
    <p:extLst>
      <p:ext uri="{BB962C8B-B14F-4D97-AF65-F5344CB8AC3E}">
        <p14:creationId xmlns:p14="http://schemas.microsoft.com/office/powerpoint/2010/main" val="308284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A4478A-6829-48D2-B2F9-96F70966F984}" type="slidenum">
              <a:rPr lang="en-US"/>
              <a:pPr>
                <a:defRPr/>
              </a:pPr>
              <a:t>‹#›</a:t>
            </a:fld>
            <a:endParaRPr lang="en-US"/>
          </a:p>
        </p:txBody>
      </p:sp>
    </p:spTree>
    <p:extLst>
      <p:ext uri="{BB962C8B-B14F-4D97-AF65-F5344CB8AC3E}">
        <p14:creationId xmlns:p14="http://schemas.microsoft.com/office/powerpoint/2010/main" val="3247395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97DF030-9B6C-4E3E-942C-B1DCF44CAA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36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stick_figure_presenting_main_final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lum bright="6000" contrast="4000"/>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hf sldNum="0" hdr="0" dt="0"/>
  <p:txStyles>
    <p:titleStyle>
      <a:lvl1pPr algn="ctr" defTabSz="914400" rtl="0" eaLnBrk="1" latinLnBrk="0" hangingPunct="1">
        <a:spcBef>
          <a:spcPct val="0"/>
        </a:spcBef>
        <a:buNone/>
        <a:defRPr sz="2800" b="1" kern="1200" baseline="0">
          <a:solidFill>
            <a:schemeClr val="bg2"/>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CA" dirty="0" smtClean="0"/>
              <a:t>Nishiiyuu Life Skills Personal Development Program</a:t>
            </a:r>
            <a:endParaRPr lang="en-CA" dirty="0"/>
          </a:p>
        </p:txBody>
      </p:sp>
      <p:sp>
        <p:nvSpPr>
          <p:cNvPr id="6" name="Subtitle 5"/>
          <p:cNvSpPr>
            <a:spLocks noGrp="1"/>
          </p:cNvSpPr>
          <p:nvPr>
            <p:ph type="subTitle" idx="1"/>
          </p:nvPr>
        </p:nvSpPr>
        <p:spPr/>
        <p:txBody>
          <a:bodyPr/>
          <a:lstStyle/>
          <a:p>
            <a:r>
              <a:rPr lang="en-CA" smtClean="0"/>
              <a:t>Half Day Introductory </a:t>
            </a:r>
            <a:r>
              <a:rPr lang="en-CA" dirty="0" smtClean="0"/>
              <a:t>Program</a:t>
            </a:r>
            <a:endParaRPr lang="en-CA"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74531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Objectives of this Program</a:t>
            </a:r>
            <a:endParaRPr lang="en-CA" dirty="0"/>
          </a:p>
        </p:txBody>
      </p:sp>
      <p:sp>
        <p:nvSpPr>
          <p:cNvPr id="3" name="Content Placeholder 2"/>
          <p:cNvSpPr>
            <a:spLocks noGrp="1"/>
          </p:cNvSpPr>
          <p:nvPr>
            <p:ph idx="1"/>
          </p:nvPr>
        </p:nvSpPr>
        <p:spPr/>
        <p:txBody>
          <a:bodyPr/>
          <a:lstStyle/>
          <a:p>
            <a:r>
              <a:rPr lang="en-CA" sz="2400" dirty="0"/>
              <a:t>Motivate and empower the youth for healthy body, mind and spirit the Nishiiyuu </a:t>
            </a:r>
            <a:r>
              <a:rPr lang="en-CA" sz="2400" dirty="0" smtClean="0"/>
              <a:t>Way</a:t>
            </a:r>
          </a:p>
          <a:p>
            <a:endParaRPr lang="en-CA" sz="2400" dirty="0"/>
          </a:p>
          <a:p>
            <a:r>
              <a:rPr lang="en-US" sz="2400" dirty="0"/>
              <a:t>Learn the culture and traditions from the </a:t>
            </a:r>
            <a:r>
              <a:rPr lang="en-US" sz="2400" dirty="0" smtClean="0"/>
              <a:t>Elders </a:t>
            </a:r>
            <a:r>
              <a:rPr lang="en-US" sz="2400" dirty="0"/>
              <a:t>and keep the traditions and culture alive for generations to </a:t>
            </a:r>
            <a:r>
              <a:rPr lang="en-US" sz="2400" dirty="0" smtClean="0"/>
              <a:t>come</a:t>
            </a:r>
          </a:p>
          <a:p>
            <a:endParaRPr lang="en-US" sz="2400" dirty="0"/>
          </a:p>
          <a:p>
            <a:r>
              <a:rPr lang="en-CA" sz="2400" dirty="0" smtClean="0"/>
              <a:t>Minimize self inflicted injuries and abuses</a:t>
            </a:r>
          </a:p>
          <a:p>
            <a:endParaRPr lang="en-CA" sz="2400" dirty="0"/>
          </a:p>
          <a:p>
            <a:endParaRPr lang="en-CA" sz="2400" dirty="0"/>
          </a:p>
          <a:p>
            <a:endParaRPr lang="en-US" dirty="0"/>
          </a:p>
          <a:p>
            <a:endParaRPr lang="en-CA" dirty="0" smtClean="0"/>
          </a:p>
          <a:p>
            <a:endParaRPr lang="en-CA" dirty="0"/>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9005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4515" name="Rectangle 2"/>
          <p:cNvSpPr>
            <a:spLocks noGrp="1" noChangeArrowheads="1"/>
          </p:cNvSpPr>
          <p:nvPr>
            <p:ph type="title"/>
          </p:nvPr>
        </p:nvSpPr>
        <p:spPr>
          <a:xfrm>
            <a:off x="609600" y="609600"/>
            <a:ext cx="7848600" cy="3429000"/>
          </a:xfrm>
        </p:spPr>
        <p:txBody>
          <a:bodyPr/>
          <a:lstStyle/>
          <a:p>
            <a:pPr eaLnBrk="1" hangingPunct="1"/>
            <a:r>
              <a:rPr lang="en-US" sz="3600" smtClean="0"/>
              <a:t>What the caterpillar calls the end of the world, the Master calls the butterfly.</a:t>
            </a:r>
          </a:p>
        </p:txBody>
      </p:sp>
      <p:sp>
        <p:nvSpPr>
          <p:cNvPr id="64516" name="Text Box 3"/>
          <p:cNvSpPr txBox="1">
            <a:spLocks noChangeArrowheads="1"/>
          </p:cNvSpPr>
          <p:nvPr/>
        </p:nvSpPr>
        <p:spPr bwMode="auto">
          <a:xfrm>
            <a:off x="5257800" y="3657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 Matthew Arnold  </a:t>
            </a:r>
          </a:p>
        </p:txBody>
      </p:sp>
      <p:pic>
        <p:nvPicPr>
          <p:cNvPr id="64517" name="Picture 4" descr="butterf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200400"/>
            <a:ext cx="21336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Homework</a:t>
            </a:r>
            <a:endParaRPr lang="en-CA" dirty="0"/>
          </a:p>
        </p:txBody>
      </p:sp>
      <p:sp>
        <p:nvSpPr>
          <p:cNvPr id="5" name="Content Placeholder 4"/>
          <p:cNvSpPr>
            <a:spLocks noGrp="1"/>
          </p:cNvSpPr>
          <p:nvPr>
            <p:ph idx="1"/>
          </p:nvPr>
        </p:nvSpPr>
        <p:spPr/>
        <p:txBody>
          <a:bodyPr/>
          <a:lstStyle/>
          <a:p>
            <a:r>
              <a:rPr lang="en-CA" dirty="0" smtClean="0"/>
              <a:t>Create one single aim and set one goal</a:t>
            </a:r>
            <a:endParaRPr lang="en-CA" dirty="0"/>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58301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 cont. </a:t>
            </a:r>
            <a:endParaRPr lang="en-CA" dirty="0"/>
          </a:p>
        </p:txBody>
      </p:sp>
      <p:sp>
        <p:nvSpPr>
          <p:cNvPr id="3" name="Content Placeholder 2"/>
          <p:cNvSpPr>
            <a:spLocks noGrp="1"/>
          </p:cNvSpPr>
          <p:nvPr>
            <p:ph idx="1"/>
          </p:nvPr>
        </p:nvSpPr>
        <p:spPr/>
        <p:txBody>
          <a:bodyPr/>
          <a:lstStyle/>
          <a:p>
            <a:r>
              <a:rPr lang="en-US" sz="2400" dirty="0"/>
              <a:t>Reinventing and recreating the sense of values based on Nishiiyuu </a:t>
            </a:r>
            <a:r>
              <a:rPr lang="en-US" sz="2400" dirty="0" smtClean="0"/>
              <a:t>Self-identity</a:t>
            </a:r>
          </a:p>
          <a:p>
            <a:endParaRPr lang="en-US" sz="2400" dirty="0" smtClean="0"/>
          </a:p>
          <a:p>
            <a:r>
              <a:rPr lang="en-US" sz="2400" dirty="0" smtClean="0"/>
              <a:t>To break free from the past conditionings of abuse and failures, learn from it with the Nishiiyuu concept and build purpose with renewed strength</a:t>
            </a:r>
          </a:p>
          <a:p>
            <a:endParaRPr lang="en-US" sz="2400" dirty="0"/>
          </a:p>
          <a:p>
            <a:r>
              <a:rPr lang="en-US" sz="2400" dirty="0" smtClean="0"/>
              <a:t>To build a life for family and community of health, balance and wealth</a:t>
            </a:r>
            <a:endParaRPr lang="en-US"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6488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 cont. </a:t>
            </a:r>
            <a:endParaRPr lang="en-CA" dirty="0"/>
          </a:p>
        </p:txBody>
      </p:sp>
      <p:sp>
        <p:nvSpPr>
          <p:cNvPr id="3" name="Content Placeholder 2"/>
          <p:cNvSpPr>
            <a:spLocks noGrp="1"/>
          </p:cNvSpPr>
          <p:nvPr>
            <p:ph idx="1"/>
          </p:nvPr>
        </p:nvSpPr>
        <p:spPr/>
        <p:txBody>
          <a:bodyPr/>
          <a:lstStyle/>
          <a:p>
            <a:endParaRPr lang="en-CA" sz="2400" dirty="0" smtClean="0"/>
          </a:p>
          <a:p>
            <a:r>
              <a:rPr lang="en-CA" sz="2400" dirty="0" smtClean="0"/>
              <a:t>Self Identity</a:t>
            </a:r>
          </a:p>
          <a:p>
            <a:endParaRPr lang="en-CA" sz="2400" dirty="0"/>
          </a:p>
          <a:p>
            <a:r>
              <a:rPr lang="en-CA" sz="2400" dirty="0" smtClean="0"/>
              <a:t>Understanding other cultures from Nishiiyuu perspective to broaden the horizon and deal with the rest of the world with dignity and respect</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09733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885" y="188640"/>
            <a:ext cx="7772400" cy="1143000"/>
          </a:xfrm>
        </p:spPr>
        <p:txBody>
          <a:bodyPr/>
          <a:lstStyle/>
          <a:p>
            <a:r>
              <a:rPr lang="en-CA" sz="2800" dirty="0" smtClean="0"/>
              <a:t>Transformation of the Individual</a:t>
            </a:r>
            <a:endParaRPr lang="en-CA" sz="2800" dirty="0"/>
          </a:p>
        </p:txBody>
      </p:sp>
      <p:sp>
        <p:nvSpPr>
          <p:cNvPr id="3" name="Content Placeholder 2"/>
          <p:cNvSpPr>
            <a:spLocks noGrp="1"/>
          </p:cNvSpPr>
          <p:nvPr>
            <p:ph idx="1"/>
          </p:nvPr>
        </p:nvSpPr>
        <p:spPr>
          <a:xfrm>
            <a:off x="755576" y="1124744"/>
            <a:ext cx="7848872" cy="4525963"/>
          </a:xfrm>
        </p:spPr>
        <p:txBody>
          <a:bodyPr/>
          <a:lstStyle/>
          <a:p>
            <a:pPr marL="0" indent="0">
              <a:buNone/>
            </a:pPr>
            <a:r>
              <a:rPr lang="en-CA" sz="2000" dirty="0"/>
              <a:t>This </a:t>
            </a:r>
            <a:r>
              <a:rPr lang="en-CA" sz="2000" dirty="0" smtClean="0"/>
              <a:t>is </a:t>
            </a:r>
            <a:r>
              <a:rPr lang="en-CA" sz="2000" dirty="0"/>
              <a:t>a course in transformation of the youth and the adult </a:t>
            </a:r>
            <a:r>
              <a:rPr lang="en-CA" sz="2000" dirty="0" smtClean="0"/>
              <a:t>with our Ancestral Teachings as given to us by our Elders to train the Eeyou/Eenou Region, </a:t>
            </a:r>
            <a:r>
              <a:rPr lang="en-CA" sz="2000" dirty="0"/>
              <a:t>The Nishiiyuu </a:t>
            </a:r>
            <a:r>
              <a:rPr lang="en-CA" sz="2000" dirty="0" smtClean="0"/>
              <a:t>Way.</a:t>
            </a:r>
          </a:p>
          <a:p>
            <a:pPr marL="0" indent="0">
              <a:buNone/>
            </a:pPr>
            <a:endParaRPr lang="en-CA" sz="2000" dirty="0"/>
          </a:p>
          <a:p>
            <a:pPr marL="0" indent="0">
              <a:buNone/>
            </a:pPr>
            <a:r>
              <a:rPr lang="en-CA" sz="2000" dirty="0" smtClean="0"/>
              <a:t>Role models will be created to pass on the baton of the Nishiiyuu Way to their children and grand children</a:t>
            </a:r>
          </a:p>
          <a:p>
            <a:pPr marL="0" indent="0">
              <a:buNone/>
            </a:pPr>
            <a:endParaRPr lang="en-CA"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212976"/>
            <a:ext cx="4403128" cy="3681015"/>
          </a:xfrm>
          <a:prstGeom prst="rect">
            <a:avLst/>
          </a:prstGeom>
        </p:spPr>
      </p:pic>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8260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There is a saying…</a:t>
            </a:r>
            <a:endParaRPr lang="en-CA" dirty="0"/>
          </a:p>
        </p:txBody>
      </p:sp>
      <p:sp>
        <p:nvSpPr>
          <p:cNvPr id="3" name="Content Placeholder 2"/>
          <p:cNvSpPr>
            <a:spLocks noGrp="1"/>
          </p:cNvSpPr>
          <p:nvPr>
            <p:ph idx="1"/>
          </p:nvPr>
        </p:nvSpPr>
        <p:spPr/>
        <p:txBody>
          <a:bodyPr>
            <a:normAutofit/>
          </a:bodyPr>
          <a:lstStyle/>
          <a:p>
            <a:r>
              <a:rPr lang="en-CA" sz="2600" dirty="0" smtClean="0"/>
              <a:t>“Tell me I will forget</a:t>
            </a:r>
          </a:p>
          <a:p>
            <a:endParaRPr lang="en-CA" sz="2600" dirty="0"/>
          </a:p>
          <a:p>
            <a:r>
              <a:rPr lang="en-CA" sz="2600" dirty="0" smtClean="0"/>
              <a:t>Show me, I will remember</a:t>
            </a:r>
          </a:p>
          <a:p>
            <a:endParaRPr lang="en-CA" sz="2600" dirty="0"/>
          </a:p>
          <a:p>
            <a:r>
              <a:rPr lang="en-CA" sz="2600" dirty="0" smtClean="0"/>
              <a:t>Involve me, I will understand”</a:t>
            </a:r>
          </a:p>
          <a:p>
            <a:endParaRPr lang="en-CA" sz="2600" dirty="0"/>
          </a:p>
          <a:p>
            <a:r>
              <a:rPr lang="en-CA" sz="2600" dirty="0" smtClean="0"/>
              <a:t>All training will be based on involvement from a Nishiiyuu perspective  </a:t>
            </a:r>
          </a:p>
          <a:p>
            <a:pPr marL="0" indent="0">
              <a:buNone/>
            </a:pP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31420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You will leave this Program…</a:t>
            </a:r>
            <a:endParaRPr lang="en-CA" dirty="0"/>
          </a:p>
        </p:txBody>
      </p:sp>
      <p:sp>
        <p:nvSpPr>
          <p:cNvPr id="3" name="Content Placeholder 2"/>
          <p:cNvSpPr>
            <a:spLocks noGrp="1"/>
          </p:cNvSpPr>
          <p:nvPr>
            <p:ph idx="1"/>
          </p:nvPr>
        </p:nvSpPr>
        <p:spPr/>
        <p:txBody>
          <a:bodyPr/>
          <a:lstStyle/>
          <a:p>
            <a:r>
              <a:rPr lang="en-CA" sz="2400" dirty="0" smtClean="0"/>
              <a:t>Knowing the Nishiiyuu Culture is as great as all the other cultures</a:t>
            </a:r>
          </a:p>
          <a:p>
            <a:endParaRPr lang="en-CA" sz="2400" dirty="0" smtClean="0"/>
          </a:p>
          <a:p>
            <a:r>
              <a:rPr lang="en-CA" sz="2400" dirty="0" smtClean="0"/>
              <a:t>Knowing The Nishiiyuu Way will enable you to withstand adversities and grasp opportunities</a:t>
            </a:r>
          </a:p>
          <a:p>
            <a:endParaRPr lang="en-CA" sz="2400" dirty="0" smtClean="0"/>
          </a:p>
          <a:p>
            <a:r>
              <a:rPr lang="en-CA" sz="2400" dirty="0" smtClean="0"/>
              <a:t>With pride and respect for your own culture not because it belongs to you, but because it is the truth</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204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You will leave this program…</a:t>
            </a:r>
            <a:endParaRPr lang="en-CA" dirty="0"/>
          </a:p>
        </p:txBody>
      </p:sp>
      <p:sp>
        <p:nvSpPr>
          <p:cNvPr id="3" name="Content Placeholder 2"/>
          <p:cNvSpPr>
            <a:spLocks noGrp="1"/>
          </p:cNvSpPr>
          <p:nvPr>
            <p:ph idx="1"/>
          </p:nvPr>
        </p:nvSpPr>
        <p:spPr/>
        <p:txBody>
          <a:bodyPr/>
          <a:lstStyle/>
          <a:p>
            <a:r>
              <a:rPr lang="en-CA" sz="2400" dirty="0" smtClean="0"/>
              <a:t>Discovering your Nishiiyuu Self-Identity and proudly promote your identity to the world</a:t>
            </a:r>
          </a:p>
          <a:p>
            <a:endParaRPr lang="en-CA" sz="2400" dirty="0" smtClean="0"/>
          </a:p>
          <a:p>
            <a:r>
              <a:rPr lang="en-CA" sz="2400" dirty="0" smtClean="0"/>
              <a:t>Eager to learn and understand other cultures while staying firmly rooted in the foundation of the Nishiiyuu Culture</a:t>
            </a:r>
          </a:p>
          <a:p>
            <a:endParaRPr lang="en-CA" sz="2400" dirty="0" smtClean="0"/>
          </a:p>
          <a:p>
            <a:r>
              <a:rPr lang="en-CA" sz="2400" dirty="0" smtClean="0"/>
              <a:t>Focused with the power to set purpose, create vision, and manifest your vision</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9523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You will leave this program…</a:t>
            </a:r>
            <a:endParaRPr lang="en-CA" dirty="0"/>
          </a:p>
        </p:txBody>
      </p:sp>
      <p:sp>
        <p:nvSpPr>
          <p:cNvPr id="3" name="Content Placeholder 2"/>
          <p:cNvSpPr>
            <a:spLocks noGrp="1"/>
          </p:cNvSpPr>
          <p:nvPr>
            <p:ph idx="1"/>
          </p:nvPr>
        </p:nvSpPr>
        <p:spPr/>
        <p:txBody>
          <a:bodyPr/>
          <a:lstStyle/>
          <a:p>
            <a:r>
              <a:rPr lang="en-CA" sz="2400" dirty="0" smtClean="0"/>
              <a:t>Being able to set vision not from the limitations of the past but the freedom of the Nishiiyuu Ways</a:t>
            </a:r>
          </a:p>
          <a:p>
            <a:endParaRPr lang="en-CA" sz="2400" dirty="0" smtClean="0"/>
          </a:p>
          <a:p>
            <a:r>
              <a:rPr lang="en-CA" sz="2400" dirty="0" smtClean="0"/>
              <a:t>With a new mind set, a Nishiiyuu Way mind as the Elders have advised</a:t>
            </a:r>
          </a:p>
          <a:p>
            <a:endParaRPr lang="en-CA" sz="2400" dirty="0" smtClean="0"/>
          </a:p>
          <a:p>
            <a:r>
              <a:rPr lang="en-CA" sz="2400" dirty="0" smtClean="0"/>
              <a:t>Able to maintain your mental balance and calmness in the midst of immense change you face every day of your life </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341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Let’s start….</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2204864"/>
            <a:ext cx="5739928" cy="3019202"/>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19546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CA"/>
          </a:p>
        </p:txBody>
      </p:sp>
      <p:sp>
        <p:nvSpPr>
          <p:cNvPr id="4098" name="Rectangle 2"/>
          <p:cNvSpPr>
            <a:spLocks noGrp="1" noChangeArrowheads="1"/>
          </p:cNvSpPr>
          <p:nvPr>
            <p:ph type="ctrTitle"/>
          </p:nvPr>
        </p:nvSpPr>
        <p:spPr>
          <a:xfrm>
            <a:off x="609600" y="1524000"/>
            <a:ext cx="8282880" cy="1143000"/>
          </a:xfrm>
        </p:spPr>
        <p:txBody>
          <a:bodyPr/>
          <a:lstStyle/>
          <a:p>
            <a:r>
              <a:rPr lang="en-US" sz="2800" dirty="0"/>
              <a:t> </a:t>
            </a:r>
            <a:r>
              <a:rPr lang="en-US" sz="2800" dirty="0" smtClean="0"/>
              <a:t>And It All Starts With… </a:t>
            </a:r>
            <a:r>
              <a:rPr lang="en-US" sz="6000" dirty="0" smtClean="0"/>
              <a:t>Self Identity.</a:t>
            </a:r>
            <a:endParaRPr lang="en-CA" sz="6000" dirty="0"/>
          </a:p>
        </p:txBody>
      </p:sp>
      <p:sp>
        <p:nvSpPr>
          <p:cNvPr id="4099" name="Rectangle 3"/>
          <p:cNvSpPr>
            <a:spLocks noGrp="1" noChangeArrowheads="1"/>
          </p:cNvSpPr>
          <p:nvPr>
            <p:ph type="subTitle" idx="1"/>
          </p:nvPr>
        </p:nvSpPr>
        <p:spPr>
          <a:xfrm>
            <a:off x="1371600" y="3124200"/>
            <a:ext cx="6400800" cy="1752600"/>
          </a:xfrm>
        </p:spPr>
        <p:txBody>
          <a:bodyPr/>
          <a:lstStyle/>
          <a:p>
            <a:r>
              <a:rPr lang="en-US" dirty="0"/>
              <a:t>What you think of </a:t>
            </a:r>
            <a:r>
              <a:rPr lang="en-US" dirty="0" smtClean="0"/>
              <a:t>Yourself?</a:t>
            </a:r>
            <a:endParaRPr lang="en-CA" dirty="0"/>
          </a:p>
        </p:txBody>
      </p:sp>
    </p:spTree>
    <p:extLst>
      <p:ext uri="{BB962C8B-B14F-4D97-AF65-F5344CB8AC3E}">
        <p14:creationId xmlns:p14="http://schemas.microsoft.com/office/powerpoint/2010/main" val="144030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this Program About? </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3300" y="1981200"/>
            <a:ext cx="2057400"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079998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Take a good hard look at yourself</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0243" y="1981200"/>
            <a:ext cx="3423513"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111485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Answer these 3 Questions…</a:t>
            </a:r>
            <a:endParaRPr lang="en-CA" dirty="0"/>
          </a:p>
        </p:txBody>
      </p:sp>
      <p:sp>
        <p:nvSpPr>
          <p:cNvPr id="3" name="Content Placeholder 2"/>
          <p:cNvSpPr>
            <a:spLocks noGrp="1"/>
          </p:cNvSpPr>
          <p:nvPr>
            <p:ph idx="1"/>
          </p:nvPr>
        </p:nvSpPr>
        <p:spPr/>
        <p:txBody>
          <a:bodyPr/>
          <a:lstStyle/>
          <a:p>
            <a:r>
              <a:rPr lang="en-CA" dirty="0" smtClean="0"/>
              <a:t>Take 5 minutes now to write down your answers to each of the following three questions</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59675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CA"/>
          </a:p>
        </p:txBody>
      </p:sp>
      <p:sp>
        <p:nvSpPr>
          <p:cNvPr id="5122" name="Rectangle 2"/>
          <p:cNvSpPr>
            <a:spLocks noGrp="1" noChangeArrowheads="1"/>
          </p:cNvSpPr>
          <p:nvPr>
            <p:ph type="ctrTitle"/>
          </p:nvPr>
        </p:nvSpPr>
        <p:spPr>
          <a:xfrm>
            <a:off x="755576" y="620688"/>
            <a:ext cx="7772400" cy="1143000"/>
          </a:xfrm>
        </p:spPr>
        <p:txBody>
          <a:bodyPr/>
          <a:lstStyle/>
          <a:p>
            <a:r>
              <a:rPr lang="en-US" sz="4000" dirty="0"/>
              <a:t>What Do You </a:t>
            </a:r>
            <a:r>
              <a:rPr lang="en-US" sz="4000" dirty="0" smtClean="0"/>
              <a:t>Want</a:t>
            </a:r>
            <a:endParaRPr lang="en-CA" sz="4000" dirty="0"/>
          </a:p>
        </p:txBody>
      </p:sp>
      <p:sp>
        <p:nvSpPr>
          <p:cNvPr id="5123" name="Rectangle 3"/>
          <p:cNvSpPr>
            <a:spLocks noGrp="1" noChangeArrowheads="1"/>
          </p:cNvSpPr>
          <p:nvPr>
            <p:ph type="subTitle" idx="1"/>
          </p:nvPr>
        </p:nvSpPr>
        <p:spPr>
          <a:xfrm>
            <a:off x="1043608" y="1916832"/>
            <a:ext cx="6400800" cy="3816424"/>
          </a:xfrm>
        </p:spPr>
        <p:txBody>
          <a:bodyPr/>
          <a:lstStyle/>
          <a:p>
            <a:r>
              <a:rPr lang="en-US" sz="6000" dirty="0" smtClean="0"/>
              <a:t>…To Be?</a:t>
            </a:r>
          </a:p>
          <a:p>
            <a:r>
              <a:rPr lang="en-US" sz="6000" dirty="0" smtClean="0"/>
              <a:t>…To Do?</a:t>
            </a:r>
          </a:p>
          <a:p>
            <a:r>
              <a:rPr lang="en-US" sz="6000" dirty="0" smtClean="0"/>
              <a:t>…To Have?</a:t>
            </a:r>
            <a:endParaRPr lang="en-CA" sz="6000" dirty="0"/>
          </a:p>
          <a:p>
            <a:endParaRPr lang="en-CA" dirty="0"/>
          </a:p>
        </p:txBody>
      </p:sp>
    </p:spTree>
    <p:extLst>
      <p:ext uri="{BB962C8B-B14F-4D97-AF65-F5344CB8AC3E}">
        <p14:creationId xmlns:p14="http://schemas.microsoft.com/office/powerpoint/2010/main" val="3834851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CA"/>
          </a:p>
        </p:txBody>
      </p:sp>
      <p:sp>
        <p:nvSpPr>
          <p:cNvPr id="8194" name="Rectangle 2"/>
          <p:cNvSpPr>
            <a:spLocks noGrp="1" noChangeArrowheads="1"/>
          </p:cNvSpPr>
          <p:nvPr>
            <p:ph type="title"/>
          </p:nvPr>
        </p:nvSpPr>
        <p:spPr>
          <a:xfrm>
            <a:off x="685800" y="990600"/>
            <a:ext cx="7772400" cy="1143000"/>
          </a:xfrm>
        </p:spPr>
        <p:txBody>
          <a:bodyPr/>
          <a:lstStyle/>
          <a:p>
            <a:r>
              <a:rPr lang="en-US" sz="4800" b="1"/>
              <a:t>Liberty is the ability:</a:t>
            </a:r>
            <a:r>
              <a:rPr lang="en-US"/>
              <a:t> </a:t>
            </a:r>
            <a:endParaRPr lang="en-CA"/>
          </a:p>
        </p:txBody>
      </p:sp>
      <p:sp>
        <p:nvSpPr>
          <p:cNvPr id="8195" name="Rectangle 3"/>
          <p:cNvSpPr>
            <a:spLocks noGrp="1" noChangeArrowheads="1"/>
          </p:cNvSpPr>
          <p:nvPr>
            <p:ph type="body" idx="1"/>
          </p:nvPr>
        </p:nvSpPr>
        <p:spPr>
          <a:xfrm>
            <a:off x="1547664" y="2743200"/>
            <a:ext cx="7772400" cy="4114800"/>
          </a:xfrm>
        </p:spPr>
        <p:txBody>
          <a:bodyPr/>
          <a:lstStyle/>
          <a:p>
            <a:r>
              <a:rPr lang="en-US" dirty="0"/>
              <a:t>To Be what you want to Be</a:t>
            </a:r>
          </a:p>
          <a:p>
            <a:r>
              <a:rPr lang="en-US" dirty="0"/>
              <a:t>To Do what you want to Do</a:t>
            </a:r>
            <a:endParaRPr lang="en-CA" dirty="0"/>
          </a:p>
          <a:p>
            <a:r>
              <a:rPr lang="en-US" dirty="0" smtClean="0"/>
              <a:t>To </a:t>
            </a:r>
            <a:r>
              <a:rPr lang="en-US" dirty="0"/>
              <a:t>Have what you want to </a:t>
            </a:r>
            <a:r>
              <a:rPr lang="en-US" dirty="0" smtClean="0"/>
              <a:t>Have</a:t>
            </a:r>
            <a:endParaRPr lang="en-US" dirty="0"/>
          </a:p>
        </p:txBody>
      </p:sp>
    </p:spTree>
    <p:extLst>
      <p:ext uri="{BB962C8B-B14F-4D97-AF65-F5344CB8AC3E}">
        <p14:creationId xmlns:p14="http://schemas.microsoft.com/office/powerpoint/2010/main" val="2647994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06680" cy="1143000"/>
          </a:xfrm>
        </p:spPr>
        <p:txBody>
          <a:bodyPr/>
          <a:lstStyle/>
          <a:p>
            <a:r>
              <a:rPr lang="en-CA" sz="3200" dirty="0" smtClean="0"/>
              <a:t>But first to be true to yourself, you have to know your Self Identity</a:t>
            </a:r>
            <a:endParaRPr lang="en-CA"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7560" y="1981200"/>
            <a:ext cx="2468880"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806850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Finding Your Self Identity</a:t>
            </a:r>
            <a:endParaRPr lang="en-CA" dirty="0"/>
          </a:p>
        </p:txBody>
      </p:sp>
      <p:sp>
        <p:nvSpPr>
          <p:cNvPr id="3" name="Content Placeholder 2"/>
          <p:cNvSpPr>
            <a:spLocks noGrp="1"/>
          </p:cNvSpPr>
          <p:nvPr>
            <p:ph idx="1"/>
          </p:nvPr>
        </p:nvSpPr>
        <p:spPr>
          <a:xfrm>
            <a:off x="1403648" y="2060848"/>
            <a:ext cx="6340152" cy="4114800"/>
          </a:xfrm>
        </p:spPr>
        <p:txBody>
          <a:bodyPr/>
          <a:lstStyle/>
          <a:p>
            <a:r>
              <a:rPr lang="en-CA" dirty="0" smtClean="0"/>
              <a:t>Who am I?</a:t>
            </a:r>
          </a:p>
          <a:p>
            <a:endParaRPr lang="en-CA" dirty="0"/>
          </a:p>
          <a:p>
            <a:r>
              <a:rPr lang="en-CA" dirty="0" smtClean="0"/>
              <a:t>What am I doing here?</a:t>
            </a:r>
          </a:p>
          <a:p>
            <a:endParaRPr lang="en-CA" dirty="0"/>
          </a:p>
          <a:p>
            <a:r>
              <a:rPr lang="en-CA" dirty="0" smtClean="0"/>
              <a:t>Where is here?</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772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Ask yourself these questions…</a:t>
            </a:r>
            <a:endParaRPr lang="en-CA" dirty="0"/>
          </a:p>
        </p:txBody>
      </p:sp>
      <p:sp>
        <p:nvSpPr>
          <p:cNvPr id="3" name="Content Placeholder 2"/>
          <p:cNvSpPr>
            <a:spLocks noGrp="1"/>
          </p:cNvSpPr>
          <p:nvPr>
            <p:ph idx="1"/>
          </p:nvPr>
        </p:nvSpPr>
        <p:spPr/>
        <p:txBody>
          <a:bodyPr/>
          <a:lstStyle/>
          <a:p>
            <a:r>
              <a:rPr lang="en-CA" dirty="0" smtClean="0"/>
              <a:t>Where am I going to?</a:t>
            </a:r>
          </a:p>
          <a:p>
            <a:endParaRPr lang="en-CA" dirty="0"/>
          </a:p>
          <a:p>
            <a:r>
              <a:rPr lang="en-CA" dirty="0" smtClean="0"/>
              <a:t>What is my Purpose here?</a:t>
            </a:r>
          </a:p>
          <a:p>
            <a:endParaRPr lang="en-CA" dirty="0"/>
          </a:p>
          <a:p>
            <a:r>
              <a:rPr lang="en-CA" dirty="0" smtClean="0"/>
              <a:t>Why do I do the things that I do and the way that I do it? </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3490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answers are…your Self-Image which is your Power Source</a:t>
            </a:r>
            <a:endParaRPr lang="en-CA" dirty="0"/>
          </a:p>
        </p:txBody>
      </p:sp>
      <p:sp>
        <p:nvSpPr>
          <p:cNvPr id="3" name="Content Placeholder 2"/>
          <p:cNvSpPr>
            <a:spLocks noGrp="1"/>
          </p:cNvSpPr>
          <p:nvPr>
            <p:ph idx="1"/>
          </p:nvPr>
        </p:nvSpPr>
        <p:spPr>
          <a:xfrm>
            <a:off x="683568" y="2132856"/>
            <a:ext cx="7772400" cy="4114800"/>
          </a:xfrm>
        </p:spPr>
        <p:txBody>
          <a:bodyPr/>
          <a:lstStyle/>
          <a:p>
            <a:r>
              <a:rPr lang="en-CA" dirty="0" smtClean="0"/>
              <a:t>Your Self-Image makes you what you are</a:t>
            </a:r>
          </a:p>
          <a:p>
            <a:endParaRPr lang="en-CA" dirty="0"/>
          </a:p>
          <a:p>
            <a:r>
              <a:rPr lang="en-CA" dirty="0" smtClean="0"/>
              <a:t>The sum total of your beliefs &amp; memory, understanding and knowledge</a:t>
            </a:r>
          </a:p>
          <a:p>
            <a:endParaRPr lang="en-CA" dirty="0"/>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790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You are totally dependent on your Self-Image for everything you do</a:t>
            </a:r>
          </a:p>
          <a:p>
            <a:endParaRPr lang="en-CA" dirty="0"/>
          </a:p>
          <a:p>
            <a:r>
              <a:rPr lang="en-CA" dirty="0" smtClean="0"/>
              <a:t>That is your unfailing dependency</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9624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Your Goals… Your Visions… Your Aspirations …and all your response system is directly limited by your Self-Image</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013578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84784"/>
            <a:ext cx="7772400" cy="2243336"/>
          </a:xfrm>
        </p:spPr>
        <p:txBody>
          <a:bodyPr/>
          <a:lstStyle/>
          <a:p>
            <a:r>
              <a:rPr lang="en-CA" sz="2800" dirty="0"/>
              <a:t>This program is focused to give anyone who follows it</a:t>
            </a:r>
            <a:r>
              <a:rPr lang="en-CA" sz="2800" dirty="0" smtClean="0"/>
              <a:t>, </a:t>
            </a:r>
            <a:r>
              <a:rPr lang="en-CA" sz="2800" dirty="0"/>
              <a:t>the power to set purpose, create vision, and manifest their vision</a:t>
            </a:r>
            <a:r>
              <a:rPr lang="en-CA" dirty="0"/>
              <a:t/>
            </a:r>
            <a:br>
              <a:rPr lang="en-CA" dirty="0"/>
            </a:br>
            <a:endParaRPr lang="en-CA" dirty="0"/>
          </a:p>
        </p:txBody>
      </p:sp>
      <p:sp>
        <p:nvSpPr>
          <p:cNvPr id="3" name="Content Placeholder 2"/>
          <p:cNvSpPr>
            <a:spLocks noGrp="1"/>
          </p:cNvSpPr>
          <p:nvPr>
            <p:ph idx="1"/>
          </p:nvPr>
        </p:nvSpPr>
        <p:spPr>
          <a:xfrm>
            <a:off x="685800" y="3645024"/>
            <a:ext cx="7772400" cy="2450976"/>
          </a:xfrm>
        </p:spPr>
        <p:txBody>
          <a:bodyPr/>
          <a:lstStyle/>
          <a:p>
            <a:pPr marL="0" indent="0" algn="ctr">
              <a:buNone/>
            </a:pPr>
            <a:r>
              <a:rPr lang="en-CA" dirty="0" smtClean="0"/>
              <a:t>“Living Life The Nishiiyuu Way”</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67453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We cannot see or think what we are not</a:t>
            </a:r>
          </a:p>
          <a:p>
            <a:endParaRPr lang="en-CA" dirty="0"/>
          </a:p>
          <a:p>
            <a:r>
              <a:rPr lang="en-CA" dirty="0" smtClean="0"/>
              <a:t>We cannot desire what we cannot be</a:t>
            </a:r>
          </a:p>
          <a:p>
            <a:endParaRPr lang="en-CA" dirty="0"/>
          </a:p>
          <a:p>
            <a:r>
              <a:rPr lang="en-CA" dirty="0" smtClean="0"/>
              <a:t>We are trapped in our Self-Image</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472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many people approach their life</a:t>
            </a:r>
            <a:endParaRPr lang="en-CA" dirty="0"/>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484784"/>
            <a:ext cx="4019550" cy="4762500"/>
          </a:xfrm>
          <a:prstGeom prst="rect">
            <a:avLst/>
          </a:prstGeom>
        </p:spPr>
      </p:pic>
    </p:spTree>
    <p:extLst>
      <p:ext uri="{BB962C8B-B14F-4D97-AF65-F5344CB8AC3E}">
        <p14:creationId xmlns:p14="http://schemas.microsoft.com/office/powerpoint/2010/main" val="2384375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13315" name="Text Box 4"/>
          <p:cNvSpPr txBox="1">
            <a:spLocks noChangeArrowheads="1"/>
          </p:cNvSpPr>
          <p:nvPr/>
        </p:nvSpPr>
        <p:spPr bwMode="auto">
          <a:xfrm>
            <a:off x="762000" y="3810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70661" name="Text Box 5"/>
          <p:cNvSpPr txBox="1">
            <a:spLocks noChangeArrowheads="1"/>
          </p:cNvSpPr>
          <p:nvPr/>
        </p:nvSpPr>
        <p:spPr bwMode="auto">
          <a:xfrm>
            <a:off x="981100" y="2204864"/>
            <a:ext cx="7105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dirty="0" smtClean="0">
                <a:latin typeface="Arial" pitchFamily="34" charset="0"/>
                <a:cs typeface="Arial" pitchFamily="34" charset="0"/>
              </a:rPr>
              <a:t>All </a:t>
            </a:r>
            <a:r>
              <a:rPr lang="en-US" sz="2800" dirty="0">
                <a:latin typeface="Arial" pitchFamily="34" charset="0"/>
                <a:cs typeface="Arial" pitchFamily="34" charset="0"/>
              </a:rPr>
              <a:t>the thoughts that you think or capture from the Universe has to filter through your Self Image before it can enter your heart. </a:t>
            </a:r>
          </a:p>
        </p:txBody>
      </p:sp>
      <p:sp>
        <p:nvSpPr>
          <p:cNvPr id="2" name="Title 1"/>
          <p:cNvSpPr>
            <a:spLocks noGrp="1"/>
          </p:cNvSpPr>
          <p:nvPr>
            <p:ph type="title"/>
          </p:nvPr>
        </p:nvSpPr>
        <p:spPr/>
        <p:txBody>
          <a:bodyPr/>
          <a:lstStyle/>
          <a:p>
            <a:endParaRPr lang="en-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a:p>
        </p:txBody>
      </p:sp>
      <p:sp>
        <p:nvSpPr>
          <p:cNvPr id="5" name="Content Placeholder 4"/>
          <p:cNvSpPr>
            <a:spLocks noGrp="1"/>
          </p:cNvSpPr>
          <p:nvPr>
            <p:ph idx="1"/>
          </p:nvPr>
        </p:nvSpPr>
        <p:spPr/>
        <p:txBody>
          <a:bodyPr/>
          <a:lstStyle/>
          <a:p>
            <a:r>
              <a:rPr lang="en-CA" dirty="0" smtClean="0"/>
              <a:t>If your Self-Image doesn’t agree with the thought that you are entertaining then it will not be permitted to enter your heart</a:t>
            </a:r>
          </a:p>
          <a:p>
            <a:endParaRPr lang="en-CA" dirty="0"/>
          </a:p>
          <a:p>
            <a:r>
              <a:rPr lang="en-CA" dirty="0" smtClean="0"/>
              <a:t>You CANNOT think that thought</a:t>
            </a:r>
            <a:endParaRPr lang="en-CA" dirty="0"/>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76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212" y="1047750"/>
            <a:ext cx="4219575" cy="4762500"/>
          </a:xfrm>
          <a:prstGeom prst="rect">
            <a:avLst/>
          </a:prstGeom>
        </p:spPr>
      </p:pic>
    </p:spTree>
    <p:extLst>
      <p:ext uri="{BB962C8B-B14F-4D97-AF65-F5344CB8AC3E}">
        <p14:creationId xmlns:p14="http://schemas.microsoft.com/office/powerpoint/2010/main" val="2344136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15363" name="Rectangle 2"/>
          <p:cNvSpPr>
            <a:spLocks noGrp="1" noChangeArrowheads="1"/>
          </p:cNvSpPr>
          <p:nvPr>
            <p:ph type="title"/>
          </p:nvPr>
        </p:nvSpPr>
        <p:spPr>
          <a:xfrm>
            <a:off x="1143000" y="1828800"/>
            <a:ext cx="7086600" cy="1447800"/>
          </a:xfrm>
        </p:spPr>
        <p:txBody>
          <a:bodyPr/>
          <a:lstStyle/>
          <a:p>
            <a:pPr eaLnBrk="1" hangingPunct="1"/>
            <a:r>
              <a:rPr lang="en-US" sz="2400" dirty="0" smtClean="0">
                <a:solidFill>
                  <a:schemeClr val="tx1"/>
                </a:solidFill>
              </a:rPr>
              <a:t>If today I told you to think of being a Billionaire, you will laugh at me.  Why?</a:t>
            </a:r>
            <a:r>
              <a:rPr lang="en-US" sz="2000" dirty="0" smtClean="0">
                <a:solidFill>
                  <a:schemeClr val="tx1"/>
                </a:solidFill>
              </a:rPr>
              <a:t> </a:t>
            </a:r>
          </a:p>
        </p:txBody>
      </p:sp>
      <p:sp>
        <p:nvSpPr>
          <p:cNvPr id="7172" name="Text Box 4"/>
          <p:cNvSpPr txBox="1">
            <a:spLocks noChangeArrowheads="1"/>
          </p:cNvSpPr>
          <p:nvPr/>
        </p:nvSpPr>
        <p:spPr bwMode="auto">
          <a:xfrm>
            <a:off x="1143000" y="3810000"/>
            <a:ext cx="6705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dirty="0">
                <a:latin typeface="Arial" pitchFamily="34" charset="0"/>
                <a:cs typeface="Arial" pitchFamily="34" charset="0"/>
              </a:rPr>
              <a:t>Because your current Self Image would not permit this thought to enter your heart. </a:t>
            </a:r>
          </a:p>
          <a:p>
            <a:pPr eaLnBrk="1" hangingPunct="1">
              <a:spcBef>
                <a:spcPct val="50000"/>
              </a:spcBef>
            </a:pPr>
            <a:endParaRPr lang="en-US" dirty="0"/>
          </a:p>
        </p:txBody>
      </p:sp>
      <p:sp>
        <p:nvSpPr>
          <p:cNvPr id="6" name="Rectangle 6"/>
          <p:cNvSpPr txBox="1">
            <a:spLocks noChangeArrowheads="1"/>
          </p:cNvSpPr>
          <p:nvPr/>
        </p:nvSpPr>
        <p:spPr bwMode="auto">
          <a:xfrm>
            <a:off x="762000" y="527720"/>
            <a:ext cx="7772400" cy="762000"/>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2400" smtClean="0"/>
              <a:t> “As a man thinketh in his heart, so is he.”  James Allan</a:t>
            </a: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16387" name="Text Box 3"/>
          <p:cNvSpPr txBox="1">
            <a:spLocks noChangeArrowheads="1"/>
          </p:cNvSpPr>
          <p:nvPr/>
        </p:nvSpPr>
        <p:spPr bwMode="auto">
          <a:xfrm>
            <a:off x="1082228" y="1412776"/>
            <a:ext cx="6858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dirty="0">
                <a:latin typeface="Arial" pitchFamily="34" charset="0"/>
                <a:cs typeface="Arial" pitchFamily="34" charset="0"/>
              </a:rPr>
              <a:t>But if I told a Billionaire that he should be thinking of making another Billion this year he would not laugh, rather he will be entertaining that thought. </a:t>
            </a:r>
          </a:p>
          <a:p>
            <a:pPr algn="ctr" eaLnBrk="1" hangingPunct="1">
              <a:spcBef>
                <a:spcPct val="50000"/>
              </a:spcBef>
            </a:pPr>
            <a:r>
              <a:rPr lang="en-US" dirty="0">
                <a:latin typeface="Arial" pitchFamily="34" charset="0"/>
                <a:cs typeface="Arial" pitchFamily="34" charset="0"/>
              </a:rPr>
              <a:t>Why? </a:t>
            </a:r>
          </a:p>
          <a:p>
            <a:pPr algn="ctr" eaLnBrk="1" hangingPunct="1">
              <a:spcBef>
                <a:spcPct val="50000"/>
              </a:spcBef>
            </a:pPr>
            <a:endParaRPr lang="en-US" dirty="0"/>
          </a:p>
        </p:txBody>
      </p:sp>
      <p:sp>
        <p:nvSpPr>
          <p:cNvPr id="71685" name="Text Box 5"/>
          <p:cNvSpPr txBox="1">
            <a:spLocks noChangeArrowheads="1"/>
          </p:cNvSpPr>
          <p:nvPr/>
        </p:nvSpPr>
        <p:spPr bwMode="auto">
          <a:xfrm>
            <a:off x="1066800" y="4038600"/>
            <a:ext cx="6934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dirty="0">
                <a:latin typeface="Arial" pitchFamily="34" charset="0"/>
                <a:cs typeface="Arial" pitchFamily="34" charset="0"/>
              </a:rPr>
              <a:t>Because he has the Self Image of a Billionaire. His Billionaire Self Image will allow the thought of making another Billion to enter his heart.</a:t>
            </a:r>
            <a:r>
              <a:rPr lang="en-US" sz="2000" dirty="0">
                <a:latin typeface="Arial" pitchFamily="34" charset="0"/>
                <a:cs typeface="Arial" pitchFamily="34" charset="0"/>
              </a:rPr>
              <a:t> </a:t>
            </a:r>
          </a:p>
          <a:p>
            <a:pPr eaLnBrk="1" hangingPunct="1">
              <a:spcBef>
                <a:spcPct val="50000"/>
              </a:spcBef>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17411" name="Rectangle 2"/>
          <p:cNvSpPr>
            <a:spLocks noGrp="1" noChangeArrowheads="1"/>
          </p:cNvSpPr>
          <p:nvPr>
            <p:ph type="title"/>
          </p:nvPr>
        </p:nvSpPr>
        <p:spPr>
          <a:xfrm>
            <a:off x="685800" y="609600"/>
            <a:ext cx="7772400" cy="533400"/>
          </a:xfrm>
          <a:ln>
            <a:noFill/>
            <a:miter lim="800000"/>
            <a:headEnd/>
            <a:tailEnd/>
          </a:ln>
        </p:spPr>
        <p:txBody>
          <a:bodyPr/>
          <a:lstStyle/>
          <a:p>
            <a:pPr eaLnBrk="1" hangingPunct="1"/>
            <a:r>
              <a:rPr lang="en-US" dirty="0" smtClean="0"/>
              <a:t>So how Is our Self Image Formed?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268760"/>
            <a:ext cx="3810000" cy="47625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endParaRPr lang="en-CA"/>
          </a:p>
        </p:txBody>
      </p:sp>
      <p:sp>
        <p:nvSpPr>
          <p:cNvPr id="9218" name="Text Box 2"/>
          <p:cNvSpPr txBox="1">
            <a:spLocks noChangeArrowheads="1"/>
          </p:cNvSpPr>
          <p:nvPr/>
        </p:nvSpPr>
        <p:spPr bwMode="auto">
          <a:xfrm>
            <a:off x="3200400" y="1143000"/>
            <a:ext cx="2438400"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7200"/>
              <a:t>V</a:t>
            </a:r>
          </a:p>
          <a:p>
            <a:pPr algn="ctr">
              <a:spcBef>
                <a:spcPct val="50000"/>
              </a:spcBef>
            </a:pPr>
            <a:r>
              <a:rPr lang="en-US" sz="7200"/>
              <a:t>O</a:t>
            </a:r>
          </a:p>
          <a:p>
            <a:pPr algn="ctr">
              <a:spcBef>
                <a:spcPct val="50000"/>
              </a:spcBef>
            </a:pPr>
            <a:r>
              <a:rPr lang="en-US" sz="7200"/>
              <a:t>J</a:t>
            </a:r>
            <a:endParaRPr lang="en-CA" sz="7200"/>
          </a:p>
        </p:txBody>
      </p:sp>
    </p:spTree>
    <p:extLst>
      <p:ext uri="{BB962C8B-B14F-4D97-AF65-F5344CB8AC3E}">
        <p14:creationId xmlns:p14="http://schemas.microsoft.com/office/powerpoint/2010/main" val="2000497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endParaRPr lang="en-CA"/>
          </a:p>
        </p:txBody>
      </p:sp>
      <p:sp>
        <p:nvSpPr>
          <p:cNvPr id="10242" name="Text Box 2"/>
          <p:cNvSpPr txBox="1">
            <a:spLocks noChangeArrowheads="1"/>
          </p:cNvSpPr>
          <p:nvPr/>
        </p:nvSpPr>
        <p:spPr bwMode="auto">
          <a:xfrm>
            <a:off x="2362200" y="1219200"/>
            <a:ext cx="5029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a:t>V … Voice</a:t>
            </a:r>
          </a:p>
          <a:p>
            <a:pPr>
              <a:spcBef>
                <a:spcPct val="50000"/>
              </a:spcBef>
            </a:pPr>
            <a:r>
              <a:rPr lang="en-US" sz="6000"/>
              <a:t>O … Of</a:t>
            </a:r>
          </a:p>
          <a:p>
            <a:pPr>
              <a:spcBef>
                <a:spcPct val="50000"/>
              </a:spcBef>
            </a:pPr>
            <a:r>
              <a:rPr lang="en-US" sz="6000"/>
              <a:t>J … Judgment</a:t>
            </a:r>
            <a:endParaRPr lang="en-CA" sz="6000"/>
          </a:p>
        </p:txBody>
      </p:sp>
    </p:spTree>
    <p:extLst>
      <p:ext uri="{BB962C8B-B14F-4D97-AF65-F5344CB8AC3E}">
        <p14:creationId xmlns:p14="http://schemas.microsoft.com/office/powerpoint/2010/main" val="512923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Purpose of this Program</a:t>
            </a:r>
            <a:endParaRPr lang="en-CA" dirty="0"/>
          </a:p>
        </p:txBody>
      </p:sp>
      <p:sp>
        <p:nvSpPr>
          <p:cNvPr id="3" name="Content Placeholder 2"/>
          <p:cNvSpPr>
            <a:spLocks noGrp="1"/>
          </p:cNvSpPr>
          <p:nvPr>
            <p:ph idx="1"/>
          </p:nvPr>
        </p:nvSpPr>
        <p:spPr/>
        <p:txBody>
          <a:bodyPr/>
          <a:lstStyle/>
          <a:p>
            <a:pPr marL="0" indent="0">
              <a:buNone/>
            </a:pPr>
            <a:r>
              <a:rPr lang="en-CA" sz="2800" dirty="0" smtClean="0"/>
              <a:t>To create a new mindset, the Nishiiyuu Way, the Wisdom of which is to be transferred and transmitted by the Elders to the Youths and Adults. </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62565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074" name="Picture 2" descr="E:\Tulshi\Best Tulshi stills selection\Will not break the chain 3.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776" r="8996"/>
          <a:stretch/>
        </p:blipFill>
        <p:spPr bwMode="auto">
          <a:xfrm>
            <a:off x="-128589" y="0"/>
            <a:ext cx="9272589" cy="696312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176126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2" name="Picture 2" descr="E:\Tulshi\Elephant stills 14 March\Image 3.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33265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5351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194" name="Picture 2" descr="E:\Tulshi\Ganesh stills\Tulshi holding elephant chain 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84584"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7030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026" name="Picture 2" descr="E:\Tulshi\Best Tulshi stills selection\Image1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2616" y="2282"/>
            <a:ext cx="12187942" cy="685571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36866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170" name="Picture 2" descr="E:\Tulshi\Ganesh stills\Tulshi holding elephant chain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29"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5357956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146" name="Picture 2" descr="E:\Tulshi\Ganesh stills\Tulshi holding elephant chain 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8601" y="6846"/>
            <a:ext cx="12179829" cy="685115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18122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6386" name="Picture 2" descr="E:\Tulshi\Stills Feb 21\Image6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860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0389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941168"/>
            <a:ext cx="8229600" cy="1143000"/>
          </a:xfrm>
        </p:spPr>
        <p:txBody>
          <a:bodyPr>
            <a:normAutofit/>
          </a:bodyPr>
          <a:lstStyle/>
          <a:p>
            <a:r>
              <a:rPr lang="en-CA" sz="2800" dirty="0" smtClean="0"/>
              <a:t>We </a:t>
            </a:r>
            <a:r>
              <a:rPr lang="en-CA" sz="2800" dirty="0"/>
              <a:t>see the chain as </a:t>
            </a:r>
            <a:r>
              <a:rPr lang="en-CA" sz="2800" dirty="0" smtClean="0"/>
              <a:t>bondage </a:t>
            </a:r>
            <a:r>
              <a:rPr lang="en-CA" sz="2800" dirty="0"/>
              <a:t>and the elephants sees it differently. He sees it as his security.</a:t>
            </a:r>
          </a:p>
        </p:txBody>
      </p:sp>
      <p:pic>
        <p:nvPicPr>
          <p:cNvPr id="4" name="Picture 2" descr="E:\Tulshi\Best Tulshi stills selection\Will not break the chain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046156"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56583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lgn="ctr">
              <a:buNone/>
            </a:pPr>
            <a:r>
              <a:rPr lang="en-CA" dirty="0"/>
              <a:t>When we don't feel </a:t>
            </a:r>
            <a:r>
              <a:rPr lang="en-CA" dirty="0" smtClean="0"/>
              <a:t>the </a:t>
            </a:r>
            <a:r>
              <a:rPr lang="en-CA" dirty="0"/>
              <a:t>pain of our </a:t>
            </a:r>
            <a:r>
              <a:rPr lang="en-CA" dirty="0" smtClean="0"/>
              <a:t>limitations, we don’t change</a:t>
            </a:r>
          </a:p>
          <a:p>
            <a:pPr marL="0" indent="0" algn="ctr">
              <a:buNone/>
            </a:pPr>
            <a:endParaRPr lang="en-CA" dirty="0"/>
          </a:p>
          <a:p>
            <a:pPr marL="0" indent="0" algn="ctr">
              <a:buNone/>
            </a:pPr>
            <a:r>
              <a:rPr lang="en-CA" dirty="0" smtClean="0"/>
              <a:t>It becomes our comfort zone…regardless of how uncomfortable it is</a:t>
            </a:r>
          </a:p>
          <a:p>
            <a:pPr marL="0" indent="0" algn="ctr">
              <a:buNone/>
            </a:pP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877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700808"/>
            <a:ext cx="4675909"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617648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 Help Develop Purpose and Find Their Vision For Life</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0098" y="1981200"/>
            <a:ext cx="3003804" cy="4114800"/>
          </a:xfrm>
        </p:spPr>
      </p:pic>
      <p:sp>
        <p:nvSpPr>
          <p:cNvPr id="4" name="Footer Placeholder 3"/>
          <p:cNvSpPr>
            <a:spLocks noGrp="1"/>
          </p:cNvSpPr>
          <p:nvPr>
            <p:ph type="ftr" sz="quarter" idx="11"/>
          </p:nvPr>
        </p:nvSpPr>
        <p:spPr/>
        <p:txBody>
          <a:bodyPr/>
          <a:lstStyle/>
          <a:p>
            <a:pPr>
              <a:defRPr/>
            </a:pPr>
            <a:endParaRPr lang="en-US"/>
          </a:p>
        </p:txBody>
      </p:sp>
      <p:sp>
        <p:nvSpPr>
          <p:cNvPr id="6" name="TextBox 5"/>
          <p:cNvSpPr txBox="1"/>
          <p:nvPr/>
        </p:nvSpPr>
        <p:spPr>
          <a:xfrm>
            <a:off x="1619672" y="5517232"/>
            <a:ext cx="5976664" cy="830997"/>
          </a:xfrm>
          <a:prstGeom prst="rect">
            <a:avLst/>
          </a:prstGeom>
          <a:noFill/>
        </p:spPr>
        <p:txBody>
          <a:bodyPr wrap="square" rtlCol="0">
            <a:spAutoFit/>
          </a:bodyPr>
          <a:lstStyle/>
          <a:p>
            <a:r>
              <a:rPr lang="en-CA" dirty="0" smtClean="0"/>
              <a:t>Many go through life, morning to night, every day without a Vision and Purpose </a:t>
            </a:r>
            <a:endParaRPr lang="en-CA" dirty="0"/>
          </a:p>
        </p:txBody>
      </p:sp>
    </p:spTree>
    <p:extLst>
      <p:ext uri="{BB962C8B-B14F-4D97-AF65-F5344CB8AC3E}">
        <p14:creationId xmlns:p14="http://schemas.microsoft.com/office/powerpoint/2010/main" val="34568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683568" y="1412776"/>
            <a:ext cx="7772400" cy="4114800"/>
          </a:xfrm>
        </p:spPr>
        <p:txBody>
          <a:bodyPr>
            <a:noAutofit/>
          </a:bodyPr>
          <a:lstStyle/>
          <a:p>
            <a:r>
              <a:rPr lang="en-CA" sz="2800" dirty="0" smtClean="0"/>
              <a:t>The </a:t>
            </a:r>
            <a:r>
              <a:rPr lang="en-CA" sz="2800" dirty="0"/>
              <a:t>elephant whose one foot is tied to a chain will not break the chain because he doesn't understand freedom. </a:t>
            </a:r>
            <a:endParaRPr lang="en-CA" sz="2800" dirty="0" smtClean="0"/>
          </a:p>
          <a:p>
            <a:endParaRPr lang="en-CA" sz="2800" dirty="0"/>
          </a:p>
          <a:p>
            <a:r>
              <a:rPr lang="en-CA" sz="2800" dirty="0" smtClean="0"/>
              <a:t>The </a:t>
            </a:r>
            <a:r>
              <a:rPr lang="en-CA" sz="2800" dirty="0"/>
              <a:t>chain itself has become its freedom. </a:t>
            </a:r>
            <a:endParaRPr lang="en-CA" sz="2800" dirty="0" smtClean="0"/>
          </a:p>
          <a:p>
            <a:endParaRPr lang="en-CA" sz="2800" dirty="0"/>
          </a:p>
          <a:p>
            <a:r>
              <a:rPr lang="en-CA" sz="2800" dirty="0" smtClean="0"/>
              <a:t>The </a:t>
            </a:r>
            <a:r>
              <a:rPr lang="en-CA" sz="2800" dirty="0"/>
              <a:t>occasional break of the chain for playing is like a vacation and then it wants to get back its chain.</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79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595264"/>
          </a:xfrm>
        </p:spPr>
        <p:txBody>
          <a:bodyPr/>
          <a:lstStyle/>
          <a:p>
            <a:r>
              <a:rPr lang="en-CA" dirty="0" smtClean="0"/>
              <a:t>Awakening to the Nishiiyuu Way and forming a new self image – breaking  the chain</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0750" y="2390775"/>
            <a:ext cx="4762500" cy="329565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9422922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rmAutofit/>
          </a:bodyPr>
          <a:lstStyle/>
          <a:p>
            <a:r>
              <a:rPr lang="en-CA" sz="2400" dirty="0"/>
              <a:t>As advised by Abraham Bearskin, The Nishiiyuu Way according to the ancestors </a:t>
            </a:r>
            <a:r>
              <a:rPr lang="en-CA" sz="2400" dirty="0" smtClean="0"/>
              <a:t>is </a:t>
            </a:r>
            <a:r>
              <a:rPr lang="en-CA" sz="2400" dirty="0"/>
              <a:t>as follows</a:t>
            </a:r>
            <a:r>
              <a:rPr lang="en-CA" sz="2400" dirty="0" smtClean="0"/>
              <a:t>:</a:t>
            </a:r>
            <a:endParaRPr lang="en-CA" sz="2400" dirty="0"/>
          </a:p>
        </p:txBody>
      </p:sp>
      <p:sp>
        <p:nvSpPr>
          <p:cNvPr id="3" name="Content Placeholder 2"/>
          <p:cNvSpPr>
            <a:spLocks noGrp="1"/>
          </p:cNvSpPr>
          <p:nvPr>
            <p:ph idx="1"/>
          </p:nvPr>
        </p:nvSpPr>
        <p:spPr>
          <a:xfrm>
            <a:off x="1331640" y="2420888"/>
            <a:ext cx="6419056" cy="3561259"/>
          </a:xfrm>
        </p:spPr>
        <p:txBody>
          <a:bodyPr/>
          <a:lstStyle/>
          <a:p>
            <a:pPr marL="0" indent="0" algn="ctr">
              <a:buNone/>
            </a:pPr>
            <a:r>
              <a:rPr lang="en-CA" sz="2800" i="1" dirty="0"/>
              <a:t>We see the one spirit, </a:t>
            </a:r>
            <a:r>
              <a:rPr lang="en-CA" sz="2800" i="1" dirty="0" err="1"/>
              <a:t>Tshyamendo</a:t>
            </a:r>
            <a:r>
              <a:rPr lang="en-CA" sz="2800" i="1" dirty="0" smtClean="0"/>
              <a:t>, in </a:t>
            </a:r>
            <a:r>
              <a:rPr lang="en-CA" sz="2800" i="1" dirty="0"/>
              <a:t>its entirety in all things. </a:t>
            </a:r>
            <a:endParaRPr lang="en-CA" sz="2800" i="1" dirty="0" smtClean="0"/>
          </a:p>
          <a:p>
            <a:pPr marL="0" indent="0" algn="ctr">
              <a:buNone/>
            </a:pPr>
            <a:endParaRPr lang="en-CA" sz="2800" i="1" dirty="0"/>
          </a:p>
          <a:p>
            <a:pPr marL="0" indent="0" algn="ctr">
              <a:buNone/>
            </a:pPr>
            <a:r>
              <a:rPr lang="en-CA" sz="2800" i="1" dirty="0" smtClean="0"/>
              <a:t>All things is </a:t>
            </a:r>
            <a:r>
              <a:rPr lang="en-CA" sz="2800" i="1" dirty="0" err="1" smtClean="0"/>
              <a:t>Tshyamendo</a:t>
            </a:r>
            <a:r>
              <a:rPr lang="en-CA" sz="2800" i="1" dirty="0" smtClean="0"/>
              <a:t>.</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0193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23528" y="1268760"/>
            <a:ext cx="8534400" cy="1143000"/>
          </a:xfrm>
          <a:noFill/>
        </p:spPr>
        <p:txBody>
          <a:bodyPr>
            <a:normAutofit fontScale="90000"/>
          </a:bodyPr>
          <a:lstStyle/>
          <a:p>
            <a:r>
              <a:rPr lang="en-US" sz="3600" i="1" dirty="0">
                <a:ea typeface="SimSun" pitchFamily="2" charset="-122"/>
              </a:rPr>
              <a:t>The earth, the sky the trees are one with man.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345" y="2636912"/>
            <a:ext cx="3810000" cy="2857500"/>
          </a:xfrm>
          <a:prstGeom prst="rect">
            <a:avLst/>
          </a:prstGeom>
        </p:spPr>
      </p:pic>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082549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4800" y="476672"/>
            <a:ext cx="8534400" cy="1143000"/>
          </a:xfrm>
          <a:solidFill>
            <a:schemeClr val="bg1"/>
          </a:solidFill>
        </p:spPr>
        <p:txBody>
          <a:bodyPr/>
          <a:lstStyle/>
          <a:p>
            <a:r>
              <a:rPr lang="en-US" altLang="zh-CN" sz="3600" dirty="0">
                <a:ea typeface="SimSun" pitchFamily="2" charset="-122"/>
              </a:rPr>
              <a:t>Unity</a:t>
            </a:r>
            <a:r>
              <a:rPr lang="en-US" altLang="zh-CN" sz="2800" dirty="0">
                <a:ea typeface="SimSun" pitchFamily="2" charset="-122"/>
              </a:rPr>
              <a:t> </a:t>
            </a:r>
            <a:endParaRPr lang="en-US" sz="2800" dirty="0">
              <a:ea typeface="SimSun" pitchFamily="2" charset="-122"/>
            </a:endParaRPr>
          </a:p>
        </p:txBody>
      </p:sp>
      <p:sp>
        <p:nvSpPr>
          <p:cNvPr id="99331" name="Text Box 3"/>
          <p:cNvSpPr txBox="1">
            <a:spLocks noChangeArrowheads="1"/>
          </p:cNvSpPr>
          <p:nvPr/>
        </p:nvSpPr>
        <p:spPr bwMode="auto">
          <a:xfrm>
            <a:off x="827584" y="1954899"/>
            <a:ext cx="784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ea typeface="SimSun" pitchFamily="2" charset="-122"/>
              </a:rPr>
              <a:t>The </a:t>
            </a:r>
            <a:r>
              <a:rPr lang="en-US" sz="2800" dirty="0" smtClean="0">
                <a:ea typeface="SimSun" pitchFamily="2" charset="-122"/>
              </a:rPr>
              <a:t>Nishiiyuu Culture </a:t>
            </a:r>
            <a:r>
              <a:rPr lang="en-US" sz="2800" dirty="0">
                <a:ea typeface="SimSun" pitchFamily="2" charset="-122"/>
              </a:rPr>
              <a:t>is totally based on </a:t>
            </a:r>
            <a:r>
              <a:rPr lang="en-US" sz="2800" dirty="0" smtClean="0">
                <a:ea typeface="SimSun" pitchFamily="2" charset="-122"/>
              </a:rPr>
              <a:t>Unity</a:t>
            </a:r>
            <a:r>
              <a:rPr lang="en-US" sz="2800" dirty="0">
                <a:ea typeface="SimSun" pitchFamily="2" charset="-122"/>
              </a:rPr>
              <a:t>. </a:t>
            </a:r>
            <a:endParaRPr lang="en-US" dirty="0"/>
          </a:p>
        </p:txBody>
      </p:sp>
      <p:sp>
        <p:nvSpPr>
          <p:cNvPr id="2" name="Footer Placeholder 1"/>
          <p:cNvSpPr>
            <a:spLocks noGrp="1"/>
          </p:cNvSpPr>
          <p:nvPr>
            <p:ph type="ftr" sz="quarter" idx="11"/>
          </p:nvPr>
        </p:nvSpPr>
        <p:spPr/>
        <p:txBody>
          <a:bodyPr/>
          <a:lstStyle/>
          <a:p>
            <a:pPr>
              <a:defRPr/>
            </a:pPr>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426" y="2478119"/>
            <a:ext cx="2880360" cy="4114800"/>
          </a:xfrm>
          <a:prstGeom prst="rect">
            <a:avLst/>
          </a:prstGeom>
        </p:spPr>
      </p:pic>
    </p:spTree>
    <p:extLst>
      <p:ext uri="{BB962C8B-B14F-4D97-AF65-F5344CB8AC3E}">
        <p14:creationId xmlns:p14="http://schemas.microsoft.com/office/powerpoint/2010/main" val="225697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sz="2800" i="1" dirty="0"/>
              <a:t>It is therefore impossible not to be successful provided we awaken the realization of </a:t>
            </a:r>
            <a:r>
              <a:rPr lang="en-CA" sz="2800" i="1" dirty="0" smtClean="0"/>
              <a:t>our </a:t>
            </a:r>
            <a:r>
              <a:rPr lang="en-CA" sz="2800" i="1" dirty="0"/>
              <a:t>identity. </a:t>
            </a:r>
            <a:endParaRPr lang="en-CA" sz="2800" i="1" dirty="0" smtClean="0"/>
          </a:p>
          <a:p>
            <a:endParaRPr lang="en-CA" sz="2800" dirty="0"/>
          </a:p>
          <a:p>
            <a:r>
              <a:rPr lang="en-CA" sz="2800" i="1" dirty="0" smtClean="0"/>
              <a:t>We </a:t>
            </a:r>
            <a:r>
              <a:rPr lang="en-CA" sz="2800" i="1" dirty="0"/>
              <a:t>become invincible; </a:t>
            </a:r>
            <a:r>
              <a:rPr lang="en-CA" sz="2800" i="1" dirty="0" smtClean="0"/>
              <a:t>we </a:t>
            </a:r>
            <a:r>
              <a:rPr lang="en-CA" sz="2800" i="1" dirty="0"/>
              <a:t>become the founding stones of the new building in the mind of all Eeyou/Eenou</a:t>
            </a:r>
            <a:r>
              <a:rPr lang="en-CA" sz="2800" dirty="0" smtClean="0"/>
              <a:t>.</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26287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Cause of our current conditions</a:t>
            </a:r>
            <a:endParaRPr lang="en-CA" dirty="0"/>
          </a:p>
        </p:txBody>
      </p:sp>
      <p:sp>
        <p:nvSpPr>
          <p:cNvPr id="3" name="Content Placeholder 2"/>
          <p:cNvSpPr>
            <a:spLocks noGrp="1"/>
          </p:cNvSpPr>
          <p:nvPr>
            <p:ph idx="1"/>
          </p:nvPr>
        </p:nvSpPr>
        <p:spPr/>
        <p:txBody>
          <a:bodyPr/>
          <a:lstStyle/>
          <a:p>
            <a:r>
              <a:rPr lang="en-CA" sz="2800" dirty="0" smtClean="0"/>
              <a:t>All emotional problems, spiritual, physical is caused by the loss of identity. No roots, no fruits. </a:t>
            </a:r>
          </a:p>
          <a:p>
            <a:endParaRPr lang="en-CA" sz="2800" dirty="0"/>
          </a:p>
          <a:p>
            <a:r>
              <a:rPr lang="en-CA" sz="2800" dirty="0" smtClean="0"/>
              <a:t>This course in transformation is the discovery of the Nishiiyuu identity and not the regaining of identity.</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70542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67544" y="1412776"/>
            <a:ext cx="8229600" cy="4525963"/>
          </a:xfrm>
        </p:spPr>
        <p:txBody>
          <a:bodyPr>
            <a:normAutofit/>
          </a:bodyPr>
          <a:lstStyle/>
          <a:p>
            <a:r>
              <a:rPr lang="en-CA" sz="2800" dirty="0"/>
              <a:t>The world approaches human development from an external point of view. </a:t>
            </a:r>
            <a:endParaRPr lang="en-CA" sz="2800" dirty="0" smtClean="0"/>
          </a:p>
          <a:p>
            <a:endParaRPr lang="en-CA" sz="2800" dirty="0"/>
          </a:p>
          <a:p>
            <a:r>
              <a:rPr lang="en-CA" sz="2800" dirty="0" smtClean="0"/>
              <a:t>They </a:t>
            </a:r>
            <a:r>
              <a:rPr lang="en-CA" sz="2800" dirty="0"/>
              <a:t>see the </a:t>
            </a:r>
            <a:r>
              <a:rPr lang="en-CA" sz="2800" dirty="0" smtClean="0"/>
              <a:t>individual </a:t>
            </a:r>
            <a:r>
              <a:rPr lang="en-CA" sz="2800" dirty="0"/>
              <a:t>subject to </a:t>
            </a:r>
            <a:r>
              <a:rPr lang="en-CA" sz="2800" dirty="0" smtClean="0"/>
              <a:t>his/her </a:t>
            </a:r>
            <a:r>
              <a:rPr lang="en-CA" sz="2800" dirty="0"/>
              <a:t>environment. </a:t>
            </a:r>
            <a:endParaRPr lang="en-CA" sz="2800" dirty="0" smtClean="0"/>
          </a:p>
          <a:p>
            <a:endParaRPr lang="en-CA" sz="2800" dirty="0"/>
          </a:p>
          <a:p>
            <a:pPr lvl="0"/>
            <a:r>
              <a:rPr lang="en-CA" sz="2800" dirty="0"/>
              <a:t>They say, </a:t>
            </a:r>
            <a:r>
              <a:rPr lang="en-CA" sz="2800" dirty="0" smtClean="0"/>
              <a:t>“change </a:t>
            </a:r>
            <a:r>
              <a:rPr lang="en-CA" sz="2800" dirty="0"/>
              <a:t>the environment and you change the </a:t>
            </a:r>
            <a:r>
              <a:rPr lang="en-CA" sz="2800" dirty="0" smtClean="0"/>
              <a:t>individual”. </a:t>
            </a:r>
            <a:endParaRPr lang="en-CA" sz="2800" dirty="0"/>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981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2276872"/>
            <a:ext cx="6785570" cy="2714228"/>
          </a:xfrm>
        </p:spPr>
      </p:pic>
      <p:sp>
        <p:nvSpPr>
          <p:cNvPr id="4" name="Footer Placeholder 3"/>
          <p:cNvSpPr>
            <a:spLocks noGrp="1"/>
          </p:cNvSpPr>
          <p:nvPr>
            <p:ph type="ftr" sz="quarter" idx="11"/>
          </p:nvPr>
        </p:nvSpPr>
        <p:spPr/>
        <p:txBody>
          <a:bodyPr/>
          <a:lstStyle/>
          <a:p>
            <a:pPr>
              <a:defRPr/>
            </a:pPr>
            <a:endParaRPr lang="en-US"/>
          </a:p>
        </p:txBody>
      </p:sp>
      <p:sp>
        <p:nvSpPr>
          <p:cNvPr id="3" name="Title 2"/>
          <p:cNvSpPr>
            <a:spLocks noGrp="1"/>
          </p:cNvSpPr>
          <p:nvPr>
            <p:ph type="title"/>
          </p:nvPr>
        </p:nvSpPr>
        <p:spPr/>
        <p:txBody>
          <a:bodyPr/>
          <a:lstStyle/>
          <a:p>
            <a:endParaRPr lang="en-CA"/>
          </a:p>
        </p:txBody>
      </p:sp>
    </p:spTree>
    <p:extLst>
      <p:ext uri="{BB962C8B-B14F-4D97-AF65-F5344CB8AC3E}">
        <p14:creationId xmlns:p14="http://schemas.microsoft.com/office/powerpoint/2010/main" val="32306299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If that was true </a:t>
            </a:r>
            <a:r>
              <a:rPr lang="en-CA" dirty="0" smtClean="0"/>
              <a:t>…</a:t>
            </a:r>
            <a:endParaRPr lang="en-CA" dirty="0"/>
          </a:p>
        </p:txBody>
      </p:sp>
      <p:sp>
        <p:nvSpPr>
          <p:cNvPr id="3" name="Content Placeholder 2"/>
          <p:cNvSpPr>
            <a:spLocks noGrp="1"/>
          </p:cNvSpPr>
          <p:nvPr>
            <p:ph idx="1"/>
          </p:nvPr>
        </p:nvSpPr>
        <p:spPr>
          <a:xfrm>
            <a:off x="755576" y="2132856"/>
            <a:ext cx="7632848" cy="3993307"/>
          </a:xfrm>
        </p:spPr>
        <p:txBody>
          <a:bodyPr>
            <a:normAutofit/>
          </a:bodyPr>
          <a:lstStyle/>
          <a:p>
            <a:pPr marL="0" indent="0">
              <a:buNone/>
            </a:pPr>
            <a:r>
              <a:rPr lang="en-CA" dirty="0" smtClean="0"/>
              <a:t>We </a:t>
            </a:r>
            <a:r>
              <a:rPr lang="en-CA" dirty="0"/>
              <a:t>wouldn't have criminals </a:t>
            </a:r>
            <a:r>
              <a:rPr lang="en-CA" dirty="0" smtClean="0"/>
              <a:t>in seminaries </a:t>
            </a:r>
            <a:r>
              <a:rPr lang="en-CA" dirty="0"/>
              <a:t>and churches. </a:t>
            </a:r>
            <a:endParaRPr lang="en-CA" dirty="0" smtClean="0"/>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51599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the Nishiiyuu Way? </a:t>
            </a:r>
            <a:endParaRPr lang="en-CA" dirty="0"/>
          </a:p>
        </p:txBody>
      </p:sp>
      <p:sp>
        <p:nvSpPr>
          <p:cNvPr id="3" name="Content Placeholder 2"/>
          <p:cNvSpPr>
            <a:spLocks noGrp="1"/>
          </p:cNvSpPr>
          <p:nvPr>
            <p:ph idx="1"/>
          </p:nvPr>
        </p:nvSpPr>
        <p:spPr/>
        <p:txBody>
          <a:bodyPr/>
          <a:lstStyle/>
          <a:p>
            <a:r>
              <a:rPr lang="en-CA" sz="2400" dirty="0"/>
              <a:t>“The Nishiiyuu Way Personal Development Program empowers the individual by cutting through the debris of their past conditioning and limitations and giving the individual the key </a:t>
            </a:r>
            <a:r>
              <a:rPr lang="en-CA" sz="2400" dirty="0" smtClean="0"/>
              <a:t>to setting purpose by finding their Nishiiyuu identity</a:t>
            </a:r>
            <a:r>
              <a:rPr lang="en-CA" sz="2400" dirty="0"/>
              <a:t>. </a:t>
            </a:r>
            <a:endParaRPr lang="en-CA" sz="2400" dirty="0" smtClean="0"/>
          </a:p>
          <a:p>
            <a:endParaRPr lang="en-CA" sz="2400" dirty="0"/>
          </a:p>
          <a:p>
            <a:r>
              <a:rPr lang="en-CA" sz="2400" dirty="0" smtClean="0"/>
              <a:t>They </a:t>
            </a:r>
            <a:r>
              <a:rPr lang="en-CA" sz="2400" dirty="0"/>
              <a:t>will </a:t>
            </a:r>
            <a:r>
              <a:rPr lang="en-CA" sz="2400" dirty="0" smtClean="0"/>
              <a:t>re-create themselves and build a positive future with purpose </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25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If that was true..</a:t>
            </a:r>
            <a:endParaRPr lang="en-CA" dirty="0"/>
          </a:p>
        </p:txBody>
      </p:sp>
      <p:sp>
        <p:nvSpPr>
          <p:cNvPr id="3" name="Content Placeholder 2"/>
          <p:cNvSpPr>
            <a:spLocks noGrp="1"/>
          </p:cNvSpPr>
          <p:nvPr>
            <p:ph idx="1"/>
          </p:nvPr>
        </p:nvSpPr>
        <p:spPr>
          <a:xfrm>
            <a:off x="2771800" y="1600200"/>
            <a:ext cx="5915000" cy="4525963"/>
          </a:xfrm>
        </p:spPr>
        <p:txBody>
          <a:bodyPr/>
          <a:lstStyle/>
          <a:p>
            <a:pPr marL="0" indent="0">
              <a:buNone/>
            </a:pPr>
            <a:r>
              <a:rPr lang="en-CA" sz="2800" dirty="0" smtClean="0"/>
              <a:t>We wouldn't have an Einstein, a telegraph office worker and recommended by his teachers to drop </a:t>
            </a:r>
            <a:r>
              <a:rPr lang="en-CA" sz="2800" smtClean="0"/>
              <a:t>mathematics …and </a:t>
            </a:r>
            <a:r>
              <a:rPr lang="en-CA" sz="2800" dirty="0" smtClean="0"/>
              <a:t>who became one of the greatest scientists</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700808"/>
            <a:ext cx="1933575" cy="2362200"/>
          </a:xfrm>
          <a:prstGeom prst="rect">
            <a:avLst/>
          </a:prstGeom>
        </p:spPr>
      </p:pic>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7828344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3131840" y="1754948"/>
            <a:ext cx="5554960" cy="4371215"/>
          </a:xfrm>
        </p:spPr>
        <p:txBody>
          <a:bodyPr/>
          <a:lstStyle/>
          <a:p>
            <a:pPr marL="0" indent="0">
              <a:buNone/>
            </a:pPr>
            <a:r>
              <a:rPr lang="en-CA" sz="2800" dirty="0" smtClean="0"/>
              <a:t>We wouldn’t have a Steve Jobs who was adopted twice and who has played a major role in shaping our world.</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54948"/>
            <a:ext cx="1857375" cy="2466975"/>
          </a:xfrm>
          <a:prstGeom prst="rect">
            <a:avLst/>
          </a:prstGeom>
        </p:spPr>
      </p:pic>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744407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Nishiiyuu Way according to Abraham Bearskin…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7159" y="1981200"/>
            <a:ext cx="4349682"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500673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Nishiiyuu Way according to Abraham Bearskin…</a:t>
            </a:r>
            <a:endParaRPr lang="en-CA" dirty="0"/>
          </a:p>
        </p:txBody>
      </p:sp>
      <p:sp>
        <p:nvSpPr>
          <p:cNvPr id="3" name="Content Placeholder 2"/>
          <p:cNvSpPr>
            <a:spLocks noGrp="1"/>
          </p:cNvSpPr>
          <p:nvPr>
            <p:ph idx="1"/>
          </p:nvPr>
        </p:nvSpPr>
        <p:spPr>
          <a:xfrm>
            <a:off x="683568" y="2420888"/>
            <a:ext cx="7772400" cy="4114800"/>
          </a:xfrm>
        </p:spPr>
        <p:txBody>
          <a:bodyPr>
            <a:noAutofit/>
          </a:bodyPr>
          <a:lstStyle/>
          <a:p>
            <a:r>
              <a:rPr lang="en-CA" sz="2800" dirty="0" smtClean="0"/>
              <a:t>The Spirit </a:t>
            </a:r>
            <a:r>
              <a:rPr lang="en-CA" sz="2800" dirty="0"/>
              <a:t>creates the environment. </a:t>
            </a:r>
            <a:endParaRPr lang="en-CA" sz="2800" dirty="0" smtClean="0"/>
          </a:p>
          <a:p>
            <a:endParaRPr lang="en-CA" sz="2800" dirty="0"/>
          </a:p>
          <a:p>
            <a:r>
              <a:rPr lang="en-CA" sz="2800" dirty="0" smtClean="0"/>
              <a:t>The Personality </a:t>
            </a:r>
            <a:r>
              <a:rPr lang="en-CA" sz="2800" dirty="0"/>
              <a:t>is the vehicle of </a:t>
            </a:r>
            <a:r>
              <a:rPr lang="en-CA" sz="2800" dirty="0" smtClean="0"/>
              <a:t>Spirit</a:t>
            </a:r>
            <a:r>
              <a:rPr lang="en-CA" sz="2800" dirty="0"/>
              <a:t>. </a:t>
            </a:r>
            <a:endParaRPr lang="en-CA" sz="2800" dirty="0" smtClean="0"/>
          </a:p>
          <a:p>
            <a:endParaRPr lang="en-CA" sz="2800" dirty="0"/>
          </a:p>
          <a:p>
            <a:r>
              <a:rPr lang="en-CA" sz="2800" dirty="0" smtClean="0"/>
              <a:t>Change </a:t>
            </a:r>
            <a:r>
              <a:rPr lang="en-CA" sz="2800" dirty="0"/>
              <a:t>the </a:t>
            </a:r>
            <a:r>
              <a:rPr lang="en-CA" sz="2800" dirty="0" smtClean="0"/>
              <a:t>Personality</a:t>
            </a:r>
            <a:r>
              <a:rPr lang="en-CA" sz="2800" dirty="0"/>
              <a:t>, you change the environment. </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038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will change our Personality by…</a:t>
            </a:r>
            <a:endParaRPr lang="en-CA" dirty="0"/>
          </a:p>
        </p:txBody>
      </p:sp>
      <p:sp>
        <p:nvSpPr>
          <p:cNvPr id="3" name="Content Placeholder 2"/>
          <p:cNvSpPr>
            <a:spLocks noGrp="1"/>
          </p:cNvSpPr>
          <p:nvPr>
            <p:ph idx="1"/>
          </p:nvPr>
        </p:nvSpPr>
        <p:spPr>
          <a:xfrm>
            <a:off x="683568" y="2060848"/>
            <a:ext cx="7772400" cy="4114800"/>
          </a:xfrm>
        </p:spPr>
        <p:txBody>
          <a:bodyPr/>
          <a:lstStyle/>
          <a:p>
            <a:r>
              <a:rPr lang="en-CA" sz="2400" dirty="0" smtClean="0"/>
              <a:t>Focusing on </a:t>
            </a:r>
            <a:r>
              <a:rPr lang="en-CA" sz="2400" dirty="0"/>
              <a:t>the </a:t>
            </a:r>
            <a:r>
              <a:rPr lang="en-CA" sz="2400" dirty="0" smtClean="0"/>
              <a:t>Nishiiyuu 7 Rites </a:t>
            </a:r>
            <a:r>
              <a:rPr lang="en-CA" sz="2400" dirty="0"/>
              <a:t>of Passage with the 4 Step </a:t>
            </a:r>
            <a:r>
              <a:rPr lang="en-CA" sz="2400" dirty="0" smtClean="0"/>
              <a:t>Path to Personal Development</a:t>
            </a:r>
          </a:p>
          <a:p>
            <a:endParaRPr lang="en-CA" sz="2400" dirty="0"/>
          </a:p>
          <a:p>
            <a:r>
              <a:rPr lang="en-CA" sz="2400" dirty="0" smtClean="0"/>
              <a:t>Developing a </a:t>
            </a:r>
            <a:r>
              <a:rPr lang="en-CA" sz="2400" dirty="0"/>
              <a:t>Nishiiyuu personality of courage, bravery, valour, tenacity, resolve, fortitude, decision and will, the very backbone of the Nishiiyuu way of life. </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6950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The Nishiiyuu Way is the way of our Ancestors for personal development and growth</a:t>
            </a:r>
          </a:p>
        </p:txBody>
      </p:sp>
      <p:sp>
        <p:nvSpPr>
          <p:cNvPr id="3" name="Content Placeholder 2"/>
          <p:cNvSpPr>
            <a:spLocks noGrp="1"/>
          </p:cNvSpPr>
          <p:nvPr>
            <p:ph idx="1"/>
          </p:nvPr>
        </p:nvSpPr>
        <p:spPr>
          <a:xfrm>
            <a:off x="685800" y="2276872"/>
            <a:ext cx="7772400" cy="3819128"/>
          </a:xfrm>
        </p:spPr>
        <p:txBody>
          <a:bodyPr/>
          <a:lstStyle/>
          <a:p>
            <a:r>
              <a:rPr lang="en-CA" sz="2800" dirty="0" smtClean="0"/>
              <a:t>It </a:t>
            </a:r>
            <a:r>
              <a:rPr lang="en-CA" sz="2800" dirty="0"/>
              <a:t>is a holistic system of developing a person from Pre-Conception to </a:t>
            </a:r>
            <a:r>
              <a:rPr lang="en-CA" sz="2800" dirty="0" smtClean="0"/>
              <a:t>Conception/Birth</a:t>
            </a:r>
            <a:r>
              <a:rPr lang="en-CA" sz="2800" dirty="0"/>
              <a:t>, Childhood, Youth, Adulthood, Elder and merging back with the Universe.  </a:t>
            </a:r>
            <a:endParaRPr lang="en-CA" sz="2800" dirty="0" smtClean="0"/>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969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sz="2800" dirty="0"/>
          </a:p>
        </p:txBody>
      </p:sp>
      <p:sp>
        <p:nvSpPr>
          <p:cNvPr id="3" name="Content Placeholder 2"/>
          <p:cNvSpPr>
            <a:spLocks noGrp="1"/>
          </p:cNvSpPr>
          <p:nvPr>
            <p:ph idx="1"/>
          </p:nvPr>
        </p:nvSpPr>
        <p:spPr/>
        <p:txBody>
          <a:bodyPr/>
          <a:lstStyle/>
          <a:p>
            <a:r>
              <a:rPr lang="en-CA" sz="2800" dirty="0" smtClean="0"/>
              <a:t>Each </a:t>
            </a:r>
            <a:r>
              <a:rPr lang="en-CA" sz="2800" dirty="0"/>
              <a:t>of these stages is called “Passages” and each “Passage” has its rituals and systems to develop a powerful, complete and a whole person. </a:t>
            </a:r>
            <a:endParaRPr lang="en-CA" sz="2800" dirty="0" smtClean="0"/>
          </a:p>
          <a:p>
            <a:endParaRPr lang="en-CA" sz="2800" dirty="0"/>
          </a:p>
          <a:p>
            <a:r>
              <a:rPr lang="en-CA" sz="2800" dirty="0" smtClean="0"/>
              <a:t>These </a:t>
            </a:r>
            <a:r>
              <a:rPr lang="en-CA" sz="2800" dirty="0"/>
              <a:t>are called “Rites of Passage”. </a:t>
            </a:r>
            <a:r>
              <a:rPr lang="en-CA" sz="2800" dirty="0" smtClean="0"/>
              <a:t>      (</a:t>
            </a:r>
            <a:r>
              <a:rPr lang="en-CA" sz="2800" dirty="0"/>
              <a:t>Bearskin, 2011)</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7780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Nishiiyuu Way</a:t>
            </a:r>
            <a:endParaRPr lang="en-CA" dirty="0"/>
          </a:p>
        </p:txBody>
      </p:sp>
      <p:sp>
        <p:nvSpPr>
          <p:cNvPr id="3" name="Content Placeholder 2"/>
          <p:cNvSpPr>
            <a:spLocks noGrp="1"/>
          </p:cNvSpPr>
          <p:nvPr>
            <p:ph idx="1"/>
          </p:nvPr>
        </p:nvSpPr>
        <p:spPr>
          <a:xfrm>
            <a:off x="1043608" y="1600200"/>
            <a:ext cx="7643192" cy="4525963"/>
          </a:xfrm>
        </p:spPr>
        <p:txBody>
          <a:bodyPr>
            <a:normAutofit fontScale="85000" lnSpcReduction="20000"/>
          </a:bodyPr>
          <a:lstStyle/>
          <a:p>
            <a:pPr marL="0" indent="0">
              <a:buNone/>
            </a:pPr>
            <a:r>
              <a:rPr lang="en-CA" dirty="0" smtClean="0"/>
              <a:t>According to Abraham Bearskin, The </a:t>
            </a:r>
            <a:r>
              <a:rPr lang="en-CA" dirty="0"/>
              <a:t>Nishiiyuu Way is the Rite of Passage of spirit </a:t>
            </a:r>
            <a:r>
              <a:rPr lang="en-CA" dirty="0" smtClean="0"/>
              <a:t>from:</a:t>
            </a:r>
          </a:p>
          <a:p>
            <a:endParaRPr lang="en-CA" dirty="0" smtClean="0"/>
          </a:p>
          <a:p>
            <a:pPr marL="514350" indent="-514350">
              <a:buFont typeface="+mj-lt"/>
              <a:buAutoNum type="arabicPeriod"/>
            </a:pPr>
            <a:r>
              <a:rPr lang="en-CA" dirty="0" smtClean="0"/>
              <a:t>Prior </a:t>
            </a:r>
            <a:r>
              <a:rPr lang="en-CA" dirty="0"/>
              <a:t>to </a:t>
            </a:r>
            <a:r>
              <a:rPr lang="en-CA" dirty="0" smtClean="0"/>
              <a:t>Conception</a:t>
            </a:r>
          </a:p>
          <a:p>
            <a:pPr marL="514350" indent="-514350">
              <a:buFont typeface="+mj-lt"/>
              <a:buAutoNum type="arabicPeriod"/>
            </a:pPr>
            <a:r>
              <a:rPr lang="en-CA" dirty="0" smtClean="0"/>
              <a:t>To Conception/Birth</a:t>
            </a:r>
          </a:p>
          <a:p>
            <a:pPr marL="514350" indent="-514350">
              <a:buFont typeface="+mj-lt"/>
              <a:buAutoNum type="arabicPeriod"/>
            </a:pPr>
            <a:r>
              <a:rPr lang="en-CA" dirty="0" smtClean="0"/>
              <a:t>To childhood</a:t>
            </a:r>
          </a:p>
          <a:p>
            <a:pPr marL="514350" indent="-514350">
              <a:buFont typeface="+mj-lt"/>
              <a:buAutoNum type="arabicPeriod"/>
            </a:pPr>
            <a:r>
              <a:rPr lang="en-CA" dirty="0" smtClean="0"/>
              <a:t>To Youth</a:t>
            </a:r>
          </a:p>
          <a:p>
            <a:pPr marL="514350" indent="-514350">
              <a:buFont typeface="+mj-lt"/>
              <a:buAutoNum type="arabicPeriod"/>
            </a:pPr>
            <a:r>
              <a:rPr lang="en-CA" dirty="0" smtClean="0"/>
              <a:t>To adulthood</a:t>
            </a:r>
          </a:p>
          <a:p>
            <a:pPr marL="514350" indent="-514350">
              <a:buFont typeface="+mj-lt"/>
              <a:buAutoNum type="arabicPeriod"/>
            </a:pPr>
            <a:r>
              <a:rPr lang="en-CA" dirty="0" smtClean="0"/>
              <a:t>To  Elder</a:t>
            </a:r>
          </a:p>
          <a:p>
            <a:pPr marL="514350" indent="-514350">
              <a:buFont typeface="+mj-lt"/>
              <a:buAutoNum type="arabicPeriod"/>
            </a:pPr>
            <a:r>
              <a:rPr lang="en-CA" dirty="0" smtClean="0"/>
              <a:t>And </a:t>
            </a:r>
            <a:r>
              <a:rPr lang="en-CA" dirty="0"/>
              <a:t>finally death which is transformation and not a </a:t>
            </a:r>
            <a:r>
              <a:rPr lang="en-CA" dirty="0" smtClean="0"/>
              <a:t>finality </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3097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smtClean="0"/>
              <a:t>This Personal Development Program will Work</a:t>
            </a:r>
            <a:endParaRPr lang="en-CA" sz="2800" dirty="0"/>
          </a:p>
        </p:txBody>
      </p:sp>
      <p:sp>
        <p:nvSpPr>
          <p:cNvPr id="3" name="Content Placeholder 2"/>
          <p:cNvSpPr>
            <a:spLocks noGrp="1"/>
          </p:cNvSpPr>
          <p:nvPr>
            <p:ph idx="1"/>
          </p:nvPr>
        </p:nvSpPr>
        <p:spPr>
          <a:xfrm>
            <a:off x="685800" y="2348880"/>
            <a:ext cx="7772400" cy="3747120"/>
          </a:xfrm>
        </p:spPr>
        <p:txBody>
          <a:bodyPr/>
          <a:lstStyle/>
          <a:p>
            <a:r>
              <a:rPr lang="en-CA" sz="2800" dirty="0" smtClean="0"/>
              <a:t>The </a:t>
            </a:r>
            <a:r>
              <a:rPr lang="en-CA" sz="2800" dirty="0"/>
              <a:t>Nishiiyuu Program, is on the basis of developing the </a:t>
            </a:r>
            <a:r>
              <a:rPr lang="en-CA" sz="2800" dirty="0" smtClean="0"/>
              <a:t>individual, </a:t>
            </a:r>
            <a:r>
              <a:rPr lang="en-CA" sz="2800" dirty="0"/>
              <a:t>nurturing the spirit within each individual to </a:t>
            </a:r>
            <a:r>
              <a:rPr lang="en-CA" sz="2800" dirty="0" smtClean="0"/>
              <a:t>greatness</a:t>
            </a:r>
          </a:p>
          <a:p>
            <a:endParaRPr lang="en-CA" sz="2800" dirty="0"/>
          </a:p>
          <a:p>
            <a:r>
              <a:rPr lang="en-CA" sz="2800" dirty="0" smtClean="0"/>
              <a:t>The </a:t>
            </a:r>
            <a:r>
              <a:rPr lang="en-CA" sz="2800" dirty="0"/>
              <a:t>developed </a:t>
            </a:r>
            <a:r>
              <a:rPr lang="en-CA" sz="2800" dirty="0" smtClean="0"/>
              <a:t>individual will </a:t>
            </a:r>
            <a:r>
              <a:rPr lang="en-CA" sz="2800" dirty="0"/>
              <a:t>create his or her circumstances and environment and not vice versa. </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0084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700808"/>
            <a:ext cx="6115741" cy="3828454"/>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887516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Without Goals and Vision Empowerment is Ineffective</a:t>
            </a:r>
            <a:endParaRPr lang="en-CA" dirty="0"/>
          </a:p>
        </p:txBody>
      </p:sp>
      <p:sp>
        <p:nvSpPr>
          <p:cNvPr id="3" name="Content Placeholder 2"/>
          <p:cNvSpPr>
            <a:spLocks noGrp="1"/>
          </p:cNvSpPr>
          <p:nvPr>
            <p:ph idx="1"/>
          </p:nvPr>
        </p:nvSpPr>
        <p:spPr>
          <a:xfrm>
            <a:off x="611560" y="1916832"/>
            <a:ext cx="7772400" cy="4114800"/>
          </a:xfrm>
        </p:spPr>
        <p:txBody>
          <a:bodyPr/>
          <a:lstStyle/>
          <a:p>
            <a:r>
              <a:rPr lang="en-CA" sz="2400" dirty="0" smtClean="0"/>
              <a:t>If we don’t know where we are going, the best vehicles cannot take us there</a:t>
            </a:r>
          </a:p>
          <a:p>
            <a:endParaRPr lang="en-CA" sz="2400" dirty="0"/>
          </a:p>
          <a:p>
            <a:r>
              <a:rPr lang="en-CA" sz="2400" dirty="0" smtClean="0"/>
              <a:t>A purpose-less life is excruciatingly painful; we cover it up by being busy with no purpose</a:t>
            </a:r>
          </a:p>
          <a:p>
            <a:endParaRPr lang="en-CA" sz="2400" dirty="0" smtClean="0"/>
          </a:p>
          <a:p>
            <a:r>
              <a:rPr lang="en-CA" sz="2400" dirty="0" smtClean="0"/>
              <a:t>"</a:t>
            </a:r>
            <a:r>
              <a:rPr lang="en-CA" sz="2400" dirty="0"/>
              <a:t>If a man does not know to what port he is steering, no wind is favourable to </a:t>
            </a:r>
            <a:r>
              <a:rPr lang="en-CA" sz="2400" dirty="0" smtClean="0"/>
              <a:t>him“… </a:t>
            </a:r>
            <a:r>
              <a:rPr lang="en-CA" sz="2400" dirty="0"/>
              <a:t>Seneca</a:t>
            </a:r>
          </a:p>
          <a:p>
            <a:endParaRPr lang="en-CA" sz="2400" dirty="0"/>
          </a:p>
          <a:p>
            <a:r>
              <a:rPr lang="en-CA" sz="2400" dirty="0"/>
              <a:t>A Vision to Arrive...</a:t>
            </a:r>
            <a:r>
              <a:rPr lang="en-CA" sz="2400" dirty="0" smtClean="0"/>
              <a:t>Port</a:t>
            </a:r>
          </a:p>
          <a:p>
            <a:endParaRPr lang="en-CA" sz="2400" dirty="0"/>
          </a:p>
        </p:txBody>
      </p:sp>
      <p:sp>
        <p:nvSpPr>
          <p:cNvPr id="4" name="Footer Placeholder 3"/>
          <p:cNvSpPr>
            <a:spLocks noGrp="1"/>
          </p:cNvSpPr>
          <p:nvPr>
            <p:ph type="ftr" sz="quarter" idx="11"/>
          </p:nvPr>
        </p:nvSpPr>
        <p:spPr/>
        <p:txBody>
          <a:bodyPr/>
          <a:lstStyle/>
          <a:p>
            <a:pPr>
              <a:defRPr/>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4149080"/>
            <a:ext cx="2815513" cy="3312368"/>
          </a:xfrm>
          <a:prstGeom prst="rect">
            <a:avLst/>
          </a:prstGeom>
        </p:spPr>
      </p:pic>
    </p:spTree>
    <p:extLst>
      <p:ext uri="{BB962C8B-B14F-4D97-AF65-F5344CB8AC3E}">
        <p14:creationId xmlns:p14="http://schemas.microsoft.com/office/powerpoint/2010/main" val="5982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006513"/>
            <a:ext cx="5885656" cy="41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ext Box 3"/>
          <p:cNvSpPr txBox="1">
            <a:spLocks noChangeArrowheads="1"/>
          </p:cNvSpPr>
          <p:nvPr/>
        </p:nvSpPr>
        <p:spPr bwMode="auto">
          <a:xfrm>
            <a:off x="539552" y="457200"/>
            <a:ext cx="8064896"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dirty="0" smtClean="0">
                <a:latin typeface="Arial" pitchFamily="34" charset="0"/>
                <a:cs typeface="Arial" pitchFamily="34" charset="0"/>
              </a:rPr>
              <a:t>Our Mindset is the size of our world</a:t>
            </a:r>
          </a:p>
          <a:p>
            <a:pPr algn="ctr" eaLnBrk="1" hangingPunct="1">
              <a:spcBef>
                <a:spcPct val="50000"/>
              </a:spcBef>
            </a:pPr>
            <a:r>
              <a:rPr lang="en-US" sz="2000" dirty="0" smtClean="0">
                <a:latin typeface="Arial" pitchFamily="34" charset="0"/>
                <a:cs typeface="Arial" pitchFamily="34" charset="0"/>
              </a:rPr>
              <a:t>The </a:t>
            </a:r>
            <a:r>
              <a:rPr lang="en-US" sz="2000" dirty="0">
                <a:latin typeface="Arial" pitchFamily="34" charset="0"/>
                <a:cs typeface="Arial" pitchFamily="34" charset="0"/>
              </a:rPr>
              <a:t>Story of the Frog of the </a:t>
            </a:r>
            <a:r>
              <a:rPr lang="en-US" sz="2000" dirty="0" smtClean="0">
                <a:latin typeface="Arial" pitchFamily="34" charset="0"/>
                <a:cs typeface="Arial" pitchFamily="34" charset="0"/>
              </a:rPr>
              <a:t>Well (The world we live in now) </a:t>
            </a:r>
            <a:r>
              <a:rPr lang="en-US" sz="2000" dirty="0">
                <a:latin typeface="Arial" pitchFamily="34" charset="0"/>
                <a:cs typeface="Arial" pitchFamily="34" charset="0"/>
              </a:rPr>
              <a:t>and the Frog of the </a:t>
            </a:r>
            <a:r>
              <a:rPr lang="en-US" sz="2000" dirty="0" smtClean="0">
                <a:latin typeface="Arial" pitchFamily="34" charset="0"/>
                <a:cs typeface="Arial" pitchFamily="34" charset="0"/>
              </a:rPr>
              <a:t>Ocean (Nishiiyuu)</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37891" name="Picture 2"/>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04800" y="228600"/>
            <a:ext cx="8458200" cy="59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3"/>
          <p:cNvSpPr>
            <a:spLocks noGrp="1" noChangeArrowheads="1"/>
          </p:cNvSpPr>
          <p:nvPr>
            <p:ph type="title"/>
          </p:nvPr>
        </p:nvSpPr>
        <p:spPr>
          <a:xfrm>
            <a:off x="609600" y="609600"/>
            <a:ext cx="7848600" cy="3886200"/>
          </a:xfrm>
        </p:spPr>
        <p:txBody>
          <a:bodyPr/>
          <a:lstStyle/>
          <a:p>
            <a:pPr eaLnBrk="1" hangingPunct="1"/>
            <a:r>
              <a:rPr lang="en-US" sz="3200" smtClean="0"/>
              <a:t>There was this frog born in a well and raised in a well. Did not know that anything existed outside the well.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38915" name="Picture 2" descr="froginoc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79500"/>
            <a:ext cx="714375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Grp="1" noChangeArrowheads="1"/>
          </p:cNvSpPr>
          <p:nvPr>
            <p:ph type="title"/>
          </p:nvPr>
        </p:nvSpPr>
        <p:spPr>
          <a:xfrm>
            <a:off x="609600" y="228600"/>
            <a:ext cx="7772400" cy="762000"/>
          </a:xfrm>
        </p:spPr>
        <p:txBody>
          <a:bodyPr/>
          <a:lstStyle/>
          <a:p>
            <a:pPr eaLnBrk="1" hangingPunct="1"/>
            <a:r>
              <a:rPr lang="en-US" sz="3200" smtClean="0"/>
              <a:t>Then on one memorable day.</a:t>
            </a:r>
          </a:p>
        </p:txBody>
      </p:sp>
      <p:sp>
        <p:nvSpPr>
          <p:cNvPr id="59396" name="Text Box 4"/>
          <p:cNvSpPr txBox="1">
            <a:spLocks noChangeArrowheads="1"/>
          </p:cNvSpPr>
          <p:nvPr/>
        </p:nvSpPr>
        <p:spPr bwMode="auto">
          <a:xfrm>
            <a:off x="1143000" y="1371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solidFill>
                  <a:schemeClr val="bg1"/>
                </a:solidFill>
              </a:rPr>
              <a:t>The frog of the ocean came to visit the frog of the well.</a:t>
            </a:r>
          </a:p>
        </p:txBody>
      </p:sp>
      <p:sp>
        <p:nvSpPr>
          <p:cNvPr id="59397" name="Text Box 5"/>
          <p:cNvSpPr txBox="1">
            <a:spLocks noChangeArrowheads="1"/>
          </p:cNvSpPr>
          <p:nvPr/>
        </p:nvSpPr>
        <p:spPr bwMode="auto">
          <a:xfrm>
            <a:off x="914400" y="5867400"/>
            <a:ext cx="731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a:t>This is just a story. We know that there are no frogs in the ocean.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39939" name="Rectangle 2"/>
          <p:cNvSpPr>
            <a:spLocks noGrp="1" noChangeArrowheads="1"/>
          </p:cNvSpPr>
          <p:nvPr>
            <p:ph type="title"/>
          </p:nvPr>
        </p:nvSpPr>
        <p:spPr>
          <a:xfrm>
            <a:off x="1219200" y="228600"/>
            <a:ext cx="6477000" cy="1143000"/>
          </a:xfrm>
        </p:spPr>
        <p:txBody>
          <a:bodyPr/>
          <a:lstStyle/>
          <a:p>
            <a:pPr algn="l" eaLnBrk="1" hangingPunct="1"/>
            <a:r>
              <a:rPr lang="en-US" sz="3200" smtClean="0"/>
              <a:t>The frog of the well asked, </a:t>
            </a:r>
          </a:p>
        </p:txBody>
      </p:sp>
      <p:pic>
        <p:nvPicPr>
          <p:cNvPr id="39940" name="Picture 3" descr="frogsin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971800"/>
            <a:ext cx="4419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4"/>
          <p:cNvSpPr>
            <a:spLocks noChangeArrowheads="1"/>
          </p:cNvSpPr>
          <p:nvPr/>
        </p:nvSpPr>
        <p:spPr bwMode="auto">
          <a:xfrm>
            <a:off x="1143000" y="1295400"/>
            <a:ext cx="7315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a:t>“How big is your ocean?</a:t>
            </a:r>
          </a:p>
          <a:p>
            <a:pPr marL="342900" indent="-342900">
              <a:spcBef>
                <a:spcPct val="20000"/>
              </a:spcBef>
              <a:buFontTx/>
              <a:buChar char="•"/>
            </a:pPr>
            <a:r>
              <a:rPr lang="en-US"/>
              <a:t>“It is bigger than this well”, said the frog of the ocean.</a:t>
            </a:r>
            <a:r>
              <a:rPr lang="en-US" sz="32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0420">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0420">
                                            <p:txEl>
                                              <p:pRg st="1" end="1"/>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914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Rectangle 3"/>
          <p:cNvSpPr>
            <a:spLocks noGrp="1" noChangeArrowheads="1"/>
          </p:cNvSpPr>
          <p:nvPr>
            <p:ph type="title"/>
          </p:nvPr>
        </p:nvSpPr>
        <p:spPr>
          <a:xfrm>
            <a:off x="609600" y="228600"/>
            <a:ext cx="7772400" cy="1143000"/>
          </a:xfrm>
        </p:spPr>
        <p:txBody>
          <a:bodyPr/>
          <a:lstStyle/>
          <a:p>
            <a:pPr eaLnBrk="1" hangingPunct="1"/>
            <a:r>
              <a:rPr lang="en-US" sz="3600" smtClean="0"/>
              <a:t>The frog of the well laughed.</a:t>
            </a:r>
          </a:p>
        </p:txBody>
      </p:sp>
      <p:sp>
        <p:nvSpPr>
          <p:cNvPr id="61444" name="Rectangle 4"/>
          <p:cNvSpPr>
            <a:spLocks noChangeArrowheads="1"/>
          </p:cNvSpPr>
          <p:nvPr/>
        </p:nvSpPr>
        <p:spPr bwMode="auto">
          <a:xfrm>
            <a:off x="1295400" y="2133600"/>
            <a:ext cx="6781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2800"/>
              <a:t>“How much more bigger than this well?</a:t>
            </a:r>
          </a:p>
          <a:p>
            <a:pPr marL="342900" indent="-342900">
              <a:spcBef>
                <a:spcPct val="20000"/>
              </a:spcBef>
              <a:buFontTx/>
              <a:buChar char="•"/>
            </a:pPr>
            <a:r>
              <a:rPr lang="en-US" sz="2800"/>
              <a:t>Twice the size?</a:t>
            </a:r>
          </a:p>
          <a:p>
            <a:pPr marL="342900" indent="-342900">
              <a:spcBef>
                <a:spcPct val="20000"/>
              </a:spcBef>
              <a:buFontTx/>
              <a:buChar char="•"/>
            </a:pPr>
            <a:r>
              <a:rPr lang="en-US" sz="2800"/>
              <a:t>Three times the size?”</a:t>
            </a:r>
          </a:p>
          <a:p>
            <a:pPr marL="342900" indent="-342900">
              <a:spcBef>
                <a:spcPct val="20000"/>
              </a:spcBef>
              <a:buFontTx/>
              <a:buChar char="•"/>
            </a:pPr>
            <a:r>
              <a:rPr lang="en-US" sz="2800"/>
              <a:t>Very condescendingly.</a:t>
            </a:r>
          </a:p>
          <a:p>
            <a:pPr marL="342900" indent="-342900">
              <a:spcBef>
                <a:spcPct val="20000"/>
              </a:spcBef>
              <a:buFontTx/>
              <a:buChar char="•"/>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1444">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1444">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1444">
                                            <p:txEl>
                                              <p:pRg st="2" end="2"/>
                                            </p:txEl>
                                          </p:spTgt>
                                        </p:tgtEl>
                                        <p:attrNameLst>
                                          <p:attrName>ppt_c</p:attrName>
                                        </p:attrNameLst>
                                      </p:cBhvr>
                                      <p:to>
                                        <a:schemeClr va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1444">
                                            <p:txEl>
                                              <p:pRg st="3" end="3"/>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914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3"/>
          <p:cNvSpPr>
            <a:spLocks noGrp="1" noChangeArrowheads="1"/>
          </p:cNvSpPr>
          <p:nvPr>
            <p:ph type="title"/>
          </p:nvPr>
        </p:nvSpPr>
        <p:spPr>
          <a:xfrm>
            <a:off x="304800" y="1371600"/>
            <a:ext cx="8001000" cy="2057400"/>
          </a:xfrm>
        </p:spPr>
        <p:txBody>
          <a:bodyPr/>
          <a:lstStyle/>
          <a:p>
            <a:pPr eaLnBrk="1" hangingPunct="1"/>
            <a:r>
              <a:rPr lang="en-US" sz="3600" smtClean="0"/>
              <a:t>The frog of the ocean replied, </a:t>
            </a:r>
            <a:endParaRPr lang="en-US" smtClean="0"/>
          </a:p>
        </p:txBody>
      </p:sp>
      <p:sp>
        <p:nvSpPr>
          <p:cNvPr id="62468" name="Rectangle 4"/>
          <p:cNvSpPr>
            <a:spLocks noChangeArrowheads="1"/>
          </p:cNvSpPr>
          <p:nvPr/>
        </p:nvSpPr>
        <p:spPr bwMode="auto">
          <a:xfrm>
            <a:off x="1143000" y="3200400"/>
            <a:ext cx="6781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600">
                <a:solidFill>
                  <a:schemeClr val="tx2"/>
                </a:solidFill>
              </a:rPr>
              <a:t>“Millions of wells like this will not even suffice. It will get lost in the ocean.”</a:t>
            </a:r>
            <a:endParaRPr lang="en-US" sz="3200"/>
          </a:p>
          <a:p>
            <a:pPr marL="342900" indent="-342900">
              <a:spcBef>
                <a:spcPct val="20000"/>
              </a:spcBef>
              <a:buFontTx/>
              <a:buChar char="•"/>
            </a:pPr>
            <a:endParaRPr lang="en-US" sz="3200"/>
          </a:p>
          <a:p>
            <a:pPr marL="342900" indent="-342900">
              <a:spcBef>
                <a:spcPct val="20000"/>
              </a:spcBef>
              <a:buFontTx/>
              <a:buChar cha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2468">
                                            <p:txEl>
                                              <p:pRg st="0" end="0"/>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9140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Rectangle 3"/>
          <p:cNvSpPr>
            <a:spLocks noGrp="1" noChangeArrowheads="1"/>
          </p:cNvSpPr>
          <p:nvPr>
            <p:ph type="title"/>
          </p:nvPr>
        </p:nvSpPr>
        <p:spPr>
          <a:xfrm>
            <a:off x="457200" y="1905000"/>
            <a:ext cx="8001000" cy="2057400"/>
          </a:xfrm>
        </p:spPr>
        <p:txBody>
          <a:bodyPr/>
          <a:lstStyle/>
          <a:p>
            <a:pPr eaLnBrk="1" hangingPunct="1"/>
            <a:r>
              <a:rPr lang="en-US" sz="3600" smtClean="0"/>
              <a:t>“I must see it to believe it.”</a:t>
            </a:r>
            <a:br>
              <a:rPr lang="en-US" sz="3600" smtClean="0"/>
            </a:br>
            <a:r>
              <a:rPr lang="en-US" sz="3600" smtClean="0"/>
              <a:t/>
            </a:r>
            <a:br>
              <a:rPr lang="en-US" sz="3600" smtClean="0"/>
            </a:br>
            <a:r>
              <a:rPr lang="en-US" sz="3600" smtClean="0"/>
              <a:t>The frog of the well laughed again. </a:t>
            </a:r>
            <a:r>
              <a:rPr lang="en-US"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44035" name="Rectangle 2"/>
          <p:cNvSpPr>
            <a:spLocks noGrp="1" noChangeArrowheads="1"/>
          </p:cNvSpPr>
          <p:nvPr>
            <p:ph type="title"/>
          </p:nvPr>
        </p:nvSpPr>
        <p:spPr>
          <a:xfrm>
            <a:off x="609600" y="914400"/>
            <a:ext cx="7772400" cy="1143000"/>
          </a:xfrm>
        </p:spPr>
        <p:txBody>
          <a:bodyPr/>
          <a:lstStyle/>
          <a:p>
            <a:pPr eaLnBrk="1" hangingPunct="1"/>
            <a:r>
              <a:rPr lang="en-US" sz="3200" smtClean="0"/>
              <a:t>So they went on a journey to the ocean.</a:t>
            </a:r>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0"/>
            <a:ext cx="731520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77826" name="Rectangle 2"/>
          <p:cNvSpPr>
            <a:spLocks noChangeArrowheads="1"/>
          </p:cNvSpPr>
          <p:nvPr/>
        </p:nvSpPr>
        <p:spPr bwMode="auto">
          <a:xfrm>
            <a:off x="685800" y="914400"/>
            <a:ext cx="7620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50000"/>
              </a:spcBef>
            </a:pPr>
            <a:r>
              <a:rPr lang="en-US" sz="2800" dirty="0"/>
              <a:t>    </a:t>
            </a:r>
            <a:r>
              <a:rPr lang="en-US" sz="3600" b="1" dirty="0" smtClean="0"/>
              <a:t>Expansion of the Mind.</a:t>
            </a:r>
            <a:endParaRPr lang="en-US" sz="3600" b="1" dirty="0"/>
          </a:p>
          <a:p>
            <a:pPr marL="342900" indent="-342900">
              <a:spcBef>
                <a:spcPct val="50000"/>
              </a:spcBef>
            </a:pPr>
            <a:r>
              <a:rPr lang="en-US" sz="2800" dirty="0"/>
              <a:t>    </a:t>
            </a:r>
            <a:r>
              <a:rPr lang="en-US" dirty="0"/>
              <a:t>As they approached the ocean, and the frog of the well saw the ocean, his mind </a:t>
            </a:r>
            <a:r>
              <a:rPr lang="en-US" dirty="0" smtClean="0"/>
              <a:t>expanded</a:t>
            </a:r>
            <a:r>
              <a:rPr lang="en-US" dirty="0"/>
              <a:t>.</a:t>
            </a:r>
          </a:p>
          <a:p>
            <a:pPr marL="342900" indent="-342900">
              <a:spcBef>
                <a:spcPct val="50000"/>
              </a:spcBef>
            </a:pPr>
            <a:r>
              <a:rPr lang="en-US" dirty="0"/>
              <a:t>    He realized that there are other worlds and other dimensions.</a:t>
            </a:r>
          </a:p>
          <a:p>
            <a:pPr marL="342900" indent="-342900">
              <a:spcBef>
                <a:spcPct val="50000"/>
              </a:spcBef>
            </a:pPr>
            <a:r>
              <a:rPr lang="en-US" dirty="0"/>
              <a:t>    </a:t>
            </a:r>
          </a:p>
          <a:p>
            <a:pPr marL="342900" indent="-342900">
              <a:spcBef>
                <a:spcPct val="50000"/>
              </a:spcBef>
            </a:pPr>
            <a:endParaRPr lang="en-US" dirty="0"/>
          </a:p>
          <a:p>
            <a:pPr marL="342900" indent="-342900">
              <a:spcBef>
                <a:spcPct val="20000"/>
              </a:spcBef>
            </a:pPr>
            <a:endParaRPr lang="en-US" sz="3200" dirty="0"/>
          </a:p>
          <a:p>
            <a:pPr marL="342900" indent="-342900">
              <a:spcBef>
                <a:spcPct val="20000"/>
              </a:spcBef>
              <a:buFontTx/>
              <a:buChar char="•"/>
            </a:pP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5538" name="Rectangle 2"/>
          <p:cNvSpPr>
            <a:spLocks noChangeArrowheads="1"/>
          </p:cNvSpPr>
          <p:nvPr/>
        </p:nvSpPr>
        <p:spPr bwMode="auto">
          <a:xfrm>
            <a:off x="838200" y="990600"/>
            <a:ext cx="731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50000"/>
              </a:spcBef>
            </a:pPr>
            <a:r>
              <a:rPr lang="en-US"/>
              <a:t>    His mind opened up. He was ready to enter into his own being and dive into the infinite power of his Stillness.</a:t>
            </a:r>
          </a:p>
          <a:p>
            <a:pPr marL="342900" indent="-342900">
              <a:spcBef>
                <a:spcPct val="50000"/>
              </a:spcBef>
            </a:pPr>
            <a:r>
              <a:rPr lang="en-US"/>
              <a:t>    To live an unlimited life. </a:t>
            </a:r>
          </a:p>
          <a:p>
            <a:pPr marL="342900" indent="-342900">
              <a:spcBef>
                <a:spcPct val="50000"/>
              </a:spcBef>
            </a:pPr>
            <a:r>
              <a:rPr lang="en-US"/>
              <a:t>    To do that he now must change. A metamorphosis must take place. </a:t>
            </a:r>
          </a:p>
          <a:p>
            <a:pPr marL="342900" indent="-342900">
              <a:spcBef>
                <a:spcPct val="50000"/>
              </a:spcBef>
            </a:pPr>
            <a:r>
              <a:rPr lang="en-US"/>
              <a:t>    He was ready.</a:t>
            </a:r>
          </a:p>
          <a:p>
            <a:pPr marL="342900" indent="-342900">
              <a:spcBef>
                <a:spcPct val="50000"/>
              </a:spcBef>
            </a:pPr>
            <a:endParaRPr lang="en-US"/>
          </a:p>
          <a:p>
            <a:pPr marL="342900" indent="-342900">
              <a:spcBef>
                <a:spcPct val="20000"/>
              </a:spcBef>
              <a:buFontTx/>
              <a:buChar char="•"/>
            </a:pPr>
            <a:endParaRPr lang="en-US" sz="3200"/>
          </a:p>
          <a:p>
            <a:pPr marL="342900" indent="-342900">
              <a:spcBef>
                <a:spcPct val="20000"/>
              </a:spcBef>
              <a:buFontTx/>
              <a:buChar cha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5538">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5538">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5538">
                                            <p:txEl>
                                              <p:pRg st="2" end="2"/>
                                            </p:txEl>
                                          </p:spTgt>
                                        </p:tgtEl>
                                        <p:attrNameLst>
                                          <p:attrName>ppt_c</p:attrName>
                                        </p:attrNameLst>
                                      </p:cBhvr>
                                      <p:to>
                                        <a:schemeClr va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5538">
                                            <p:txEl>
                                              <p:pRg st="3" end="3"/>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000" dirty="0" smtClean="0"/>
              <a:t>A Person Without A Purpose Goes In Circles; Ends Up In The Same Place</a:t>
            </a:r>
            <a:endParaRPr lang="en-CA" sz="2000" dirty="0"/>
          </a:p>
        </p:txBody>
      </p:sp>
      <p:sp>
        <p:nvSpPr>
          <p:cNvPr id="3" name="Content Placeholder 2"/>
          <p:cNvSpPr>
            <a:spLocks noGrp="1"/>
          </p:cNvSpPr>
          <p:nvPr>
            <p:ph idx="1"/>
          </p:nvPr>
        </p:nvSpPr>
        <p:spPr>
          <a:xfrm>
            <a:off x="611560" y="1916832"/>
            <a:ext cx="7772400" cy="4114800"/>
          </a:xfrm>
        </p:spPr>
        <p:txBody>
          <a:bodyPr/>
          <a:lstStyle/>
          <a:p>
            <a:r>
              <a:rPr lang="en-CA" sz="2800" dirty="0" smtClean="0"/>
              <a:t>They work hard to go nowhere</a:t>
            </a:r>
            <a:endParaRPr lang="en-CA" sz="2800" dirty="0"/>
          </a:p>
        </p:txBody>
      </p:sp>
      <p:sp>
        <p:nvSpPr>
          <p:cNvPr id="4" name="Footer Placeholder 3"/>
          <p:cNvSpPr>
            <a:spLocks noGrp="1"/>
          </p:cNvSpPr>
          <p:nvPr>
            <p:ph type="ftr" sz="quarter" idx="11"/>
          </p:nvPr>
        </p:nvSpPr>
        <p:spPr/>
        <p:txBody>
          <a:bodyPr/>
          <a:lstStyle/>
          <a:p>
            <a:pPr>
              <a:defRP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420888"/>
            <a:ext cx="3826396" cy="3826396"/>
          </a:xfrm>
          <a:prstGeom prst="rect">
            <a:avLst/>
          </a:prstGeom>
        </p:spPr>
      </p:pic>
    </p:spTree>
    <p:extLst>
      <p:ext uri="{BB962C8B-B14F-4D97-AF65-F5344CB8AC3E}">
        <p14:creationId xmlns:p14="http://schemas.microsoft.com/office/powerpoint/2010/main" val="11496501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Nishiiyuu Self Image…the Metamorphosis</a:t>
            </a:r>
            <a:endParaRPr lang="en-CA" dirty="0"/>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916832"/>
            <a:ext cx="4762500" cy="4505325"/>
          </a:xfrm>
          <a:prstGeom prst="rect">
            <a:avLst/>
          </a:prstGeom>
        </p:spPr>
      </p:pic>
    </p:spTree>
    <p:extLst>
      <p:ext uri="{BB962C8B-B14F-4D97-AF65-F5344CB8AC3E}">
        <p14:creationId xmlns:p14="http://schemas.microsoft.com/office/powerpoint/2010/main" val="26960853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z="3600" dirty="0" smtClean="0"/>
              <a:t>The greatest gift of a human being is their gift to choose</a:t>
            </a:r>
            <a:endParaRPr lang="en-CA" sz="3600" dirty="0" smtClean="0"/>
          </a:p>
        </p:txBody>
      </p:sp>
      <p:sp>
        <p:nvSpPr>
          <p:cNvPr id="6147" name="Content Placeholder 2"/>
          <p:cNvSpPr>
            <a:spLocks noGrp="1"/>
          </p:cNvSpPr>
          <p:nvPr>
            <p:ph idx="1"/>
          </p:nvPr>
        </p:nvSpPr>
        <p:spPr/>
        <p:txBody>
          <a:bodyPr/>
          <a:lstStyle/>
          <a:p>
            <a:pPr eaLnBrk="1" hangingPunct="1"/>
            <a:r>
              <a:rPr lang="en-US" sz="2400" dirty="0" smtClean="0"/>
              <a:t>The Western way of choosing is on the basis of environment and conditions surrounding the individual. </a:t>
            </a:r>
          </a:p>
          <a:p>
            <a:pPr eaLnBrk="1" hangingPunct="1"/>
            <a:endParaRPr lang="en-US" sz="2400" dirty="0"/>
          </a:p>
          <a:p>
            <a:pPr eaLnBrk="1" hangingPunct="1"/>
            <a:r>
              <a:rPr lang="en-US" sz="2400" dirty="0" smtClean="0"/>
              <a:t>That is not really a choice. </a:t>
            </a:r>
          </a:p>
          <a:p>
            <a:pPr eaLnBrk="1" hangingPunct="1"/>
            <a:endParaRPr lang="en-US" sz="2400" dirty="0"/>
          </a:p>
          <a:p>
            <a:pPr eaLnBrk="1" hangingPunct="1"/>
            <a:r>
              <a:rPr lang="en-US" sz="2400" dirty="0" smtClean="0"/>
              <a:t>At the most, they are just alternatives or alternates between this or that or multiple choices. This is not the freedom of choice. </a:t>
            </a:r>
            <a:endParaRPr lang="en-CA" sz="2400" dirty="0" smtClean="0"/>
          </a:p>
          <a:p>
            <a:pPr eaLnBrk="1" hangingPunct="1"/>
            <a:endParaRPr lang="en-CA" dirty="0" smtClean="0"/>
          </a:p>
        </p:txBody>
      </p:sp>
      <p:sp>
        <p:nvSpPr>
          <p:cNvPr id="614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Tree>
    <p:extLst>
      <p:ext uri="{BB962C8B-B14F-4D97-AF65-F5344CB8AC3E}">
        <p14:creationId xmlns:p14="http://schemas.microsoft.com/office/powerpoint/2010/main" val="7656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CA" dirty="0" smtClean="0"/>
              <a:t>Awakening To Nishiiyuu and Forming a New Self Image</a:t>
            </a:r>
          </a:p>
        </p:txBody>
      </p:sp>
      <p:sp>
        <p:nvSpPr>
          <p:cNvPr id="7171" name="Content Placeholder 2"/>
          <p:cNvSpPr>
            <a:spLocks noGrp="1"/>
          </p:cNvSpPr>
          <p:nvPr>
            <p:ph idx="1"/>
          </p:nvPr>
        </p:nvSpPr>
        <p:spPr>
          <a:xfrm>
            <a:off x="683568" y="2276872"/>
            <a:ext cx="7772400" cy="4114800"/>
          </a:xfrm>
        </p:spPr>
        <p:txBody>
          <a:bodyPr/>
          <a:lstStyle/>
          <a:p>
            <a:pPr eaLnBrk="1" hangingPunct="1"/>
            <a:r>
              <a:rPr lang="en-US" sz="2400" dirty="0" smtClean="0"/>
              <a:t>The Nishiiyuu Way or the Eastern Way is the freedom to choose without depending on conditions. </a:t>
            </a:r>
          </a:p>
          <a:p>
            <a:pPr eaLnBrk="1" hangingPunct="1"/>
            <a:endParaRPr lang="en-US" sz="2400" dirty="0"/>
          </a:p>
          <a:p>
            <a:pPr eaLnBrk="1" hangingPunct="1"/>
            <a:r>
              <a:rPr lang="en-US" sz="2400" dirty="0" smtClean="0"/>
              <a:t>The Nishiiyuu Way says that the individual creates his or her environment and conditions because every individual is the individuation of one Spirit and therefore not limited by environment and conditions.  …Abraham Bearskin</a:t>
            </a:r>
            <a:endParaRPr lang="en-CA" sz="2400" dirty="0" smtClean="0"/>
          </a:p>
        </p:txBody>
      </p:sp>
      <p:sp>
        <p:nvSpPr>
          <p:cNvPr id="717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Tree>
    <p:extLst>
      <p:ext uri="{BB962C8B-B14F-4D97-AF65-F5344CB8AC3E}">
        <p14:creationId xmlns:p14="http://schemas.microsoft.com/office/powerpoint/2010/main" val="414820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A Metamorphosis</a:t>
            </a:r>
            <a:endParaRPr lang="en-US" dirty="0"/>
          </a:p>
        </p:txBody>
      </p:sp>
      <p:sp>
        <p:nvSpPr>
          <p:cNvPr id="2" name="Title 1"/>
          <p:cNvSpPr>
            <a:spLocks noGrp="1"/>
          </p:cNvSpPr>
          <p:nvPr>
            <p:ph type="ctrTitle"/>
          </p:nvPr>
        </p:nvSpPr>
        <p:spPr/>
        <p:txBody>
          <a:bodyPr/>
          <a:lstStyle/>
          <a:p>
            <a:r>
              <a:rPr lang="en-US" dirty="0" smtClean="0">
                <a:solidFill>
                  <a:schemeClr val="accent2">
                    <a:lumMod val="75000"/>
                  </a:schemeClr>
                </a:solidFill>
              </a:rPr>
              <a:t>Changing Thought Patterns</a:t>
            </a:r>
            <a:endParaRPr lang="en-US"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47107" name="Rectangle 2"/>
          <p:cNvSpPr>
            <a:spLocks noGrp="1" noChangeArrowheads="1"/>
          </p:cNvSpPr>
          <p:nvPr>
            <p:ph type="title"/>
          </p:nvPr>
        </p:nvSpPr>
        <p:spPr>
          <a:xfrm>
            <a:off x="685800" y="914400"/>
            <a:ext cx="7772400" cy="1143000"/>
          </a:xfrm>
        </p:spPr>
        <p:txBody>
          <a:bodyPr/>
          <a:lstStyle/>
          <a:p>
            <a:pPr eaLnBrk="1" hangingPunct="1"/>
            <a:r>
              <a:rPr lang="en-US" sz="2800" smtClean="0"/>
              <a:t>“What the Caterpillar calls the end of the world, the Master calls the Butterfly.”</a:t>
            </a:r>
            <a:r>
              <a:rPr lang="en-US" sz="2400" smtClean="0"/>
              <a:t> </a:t>
            </a:r>
          </a:p>
        </p:txBody>
      </p:sp>
      <p:sp>
        <p:nvSpPr>
          <p:cNvPr id="66563" name="Rectangle 3"/>
          <p:cNvSpPr>
            <a:spLocks noGrp="1" noChangeArrowheads="1"/>
          </p:cNvSpPr>
          <p:nvPr>
            <p:ph type="body" idx="1"/>
          </p:nvPr>
        </p:nvSpPr>
        <p:spPr>
          <a:xfrm>
            <a:off x="662359" y="2996952"/>
            <a:ext cx="7772400" cy="2438400"/>
          </a:xfrm>
        </p:spPr>
        <p:txBody>
          <a:bodyPr/>
          <a:lstStyle/>
          <a:p>
            <a:pPr eaLnBrk="1" hangingPunct="1"/>
            <a:r>
              <a:rPr lang="en-US" sz="2400" dirty="0" smtClean="0"/>
              <a:t>Transformation starts with Dissolution</a:t>
            </a:r>
          </a:p>
          <a:p>
            <a:pPr eaLnBrk="1" hangingPunct="1"/>
            <a:endParaRPr lang="en-US" sz="2400" dirty="0"/>
          </a:p>
          <a:p>
            <a:pPr eaLnBrk="1" hangingPunct="1"/>
            <a:r>
              <a:rPr lang="en-US" sz="2400" dirty="0" smtClean="0"/>
              <a:t>Change is traumatic…just ask the caterpillar </a:t>
            </a:r>
          </a:p>
          <a:p>
            <a:pPr eaLnBrk="1" hangingPunct="1"/>
            <a:endParaRPr lang="en-US" sz="2400" dirty="0"/>
          </a:p>
          <a:p>
            <a:pPr eaLnBrk="1" hangingPunct="1"/>
            <a:r>
              <a:rPr lang="en-US" sz="2400" dirty="0" smtClean="0"/>
              <a:t>A change from Western thought patterns to Nishiiyuu thought patterns</a:t>
            </a:r>
          </a:p>
          <a:p>
            <a:pPr eaLnBrk="1" hangingPunct="1"/>
            <a:endParaRPr lang="en-US" sz="2400" dirty="0" smtClean="0"/>
          </a:p>
        </p:txBody>
      </p:sp>
      <p:sp>
        <p:nvSpPr>
          <p:cNvPr id="47109" name="Text Box 4"/>
          <p:cNvSpPr txBox="1">
            <a:spLocks noChangeArrowheads="1"/>
          </p:cNvSpPr>
          <p:nvPr/>
        </p:nvSpPr>
        <p:spPr bwMode="auto">
          <a:xfrm>
            <a:off x="5029200" y="21336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t>… Matthew Arnold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56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2" end="2"/>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56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4" end="4"/>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78851" name="Rectangle 3"/>
          <p:cNvSpPr>
            <a:spLocks noGrp="1" noChangeArrowheads="1"/>
          </p:cNvSpPr>
          <p:nvPr>
            <p:ph type="body" idx="1"/>
          </p:nvPr>
        </p:nvSpPr>
        <p:spPr>
          <a:xfrm>
            <a:off x="685800" y="1676400"/>
            <a:ext cx="7772400" cy="4114800"/>
          </a:xfrm>
        </p:spPr>
        <p:txBody>
          <a:bodyPr/>
          <a:lstStyle/>
          <a:p>
            <a:pPr eaLnBrk="1" hangingPunct="1"/>
            <a:r>
              <a:rPr lang="en-US" sz="2400" dirty="0" smtClean="0"/>
              <a:t>We too have to break up our old Self Image, just like the caterpillar</a:t>
            </a:r>
          </a:p>
          <a:p>
            <a:pPr eaLnBrk="1" hangingPunct="1"/>
            <a:endParaRPr lang="en-US" sz="2400" dirty="0" smtClean="0"/>
          </a:p>
          <a:p>
            <a:pPr eaLnBrk="1" hangingPunct="1"/>
            <a:r>
              <a:rPr lang="en-US" sz="2400" dirty="0" smtClean="0"/>
              <a:t>And meditate, that is watering our “Self” with the Spirit of Nishiiyuu. The watering is done in quiet contemplation ... </a:t>
            </a:r>
          </a:p>
          <a:p>
            <a:pPr eaLnBrk="1" hangingPunct="1"/>
            <a:endParaRPr lang="en-US" sz="2400" dirty="0" smtClean="0"/>
          </a:p>
          <a:p>
            <a:pPr eaLnBrk="1" hangingPunct="1"/>
            <a:r>
              <a:rPr lang="en-US" sz="2400" dirty="0" smtClean="0"/>
              <a:t> “Who am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2" end="2"/>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8851">
                                            <p:txEl>
                                              <p:pRg st="4" end="4"/>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79875" name="Rectangle 3"/>
          <p:cNvSpPr>
            <a:spLocks noGrp="1" noChangeArrowheads="1"/>
          </p:cNvSpPr>
          <p:nvPr>
            <p:ph type="body" idx="1"/>
          </p:nvPr>
        </p:nvSpPr>
        <p:spPr>
          <a:xfrm>
            <a:off x="1600200" y="2057400"/>
            <a:ext cx="5638800" cy="1676400"/>
          </a:xfrm>
        </p:spPr>
        <p:txBody>
          <a:bodyPr/>
          <a:lstStyle/>
          <a:p>
            <a:pPr eaLnBrk="1" hangingPunct="1">
              <a:lnSpc>
                <a:spcPct val="90000"/>
              </a:lnSpc>
            </a:pPr>
            <a:r>
              <a:rPr lang="en-US" sz="2400" dirty="0" smtClean="0"/>
              <a:t>The answer will come in a clear voice … “I am that.”</a:t>
            </a:r>
          </a:p>
          <a:p>
            <a:pPr eaLnBrk="1" hangingPunct="1">
              <a:lnSpc>
                <a:spcPct val="90000"/>
              </a:lnSpc>
            </a:pPr>
            <a:endParaRPr lang="en-US" sz="2400" dirty="0" smtClean="0"/>
          </a:p>
          <a:p>
            <a:pPr eaLnBrk="1" hangingPunct="1">
              <a:lnSpc>
                <a:spcPct val="90000"/>
              </a:lnSpc>
            </a:pPr>
            <a:r>
              <a:rPr lang="en-US" sz="2400" dirty="0" smtClean="0"/>
              <a:t>“I 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9875">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51203" name="Rectangle 2"/>
          <p:cNvSpPr>
            <a:spLocks noGrp="1" noChangeArrowheads="1"/>
          </p:cNvSpPr>
          <p:nvPr>
            <p:ph type="ctrTitle"/>
          </p:nvPr>
        </p:nvSpPr>
        <p:spPr>
          <a:xfrm>
            <a:off x="533400" y="457200"/>
            <a:ext cx="7772400" cy="1143000"/>
          </a:xfrm>
        </p:spPr>
        <p:txBody>
          <a:bodyPr/>
          <a:lstStyle/>
          <a:p>
            <a:pPr eaLnBrk="1" hangingPunct="1"/>
            <a:r>
              <a:rPr lang="en-US" sz="3600" smtClean="0"/>
              <a:t>The Awareness of the Caterpillar</a:t>
            </a:r>
            <a:r>
              <a:rPr lang="en-US" smtClean="0"/>
              <a:t> </a:t>
            </a:r>
            <a:endParaRPr lang="en-CA" smtClean="0"/>
          </a:p>
        </p:txBody>
      </p:sp>
      <p:pic>
        <p:nvPicPr>
          <p:cNvPr id="51204" name="Picture 3" descr="caterpill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62484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3152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Grp="1" noChangeArrowheads="1"/>
          </p:cNvSpPr>
          <p:nvPr>
            <p:ph type="title"/>
          </p:nvPr>
        </p:nvSpPr>
        <p:spPr>
          <a:xfrm>
            <a:off x="1600200" y="609600"/>
            <a:ext cx="6248400" cy="5334000"/>
          </a:xfrm>
        </p:spPr>
        <p:txBody>
          <a:bodyPr/>
          <a:lstStyle/>
          <a:p>
            <a:pPr algn="l" eaLnBrk="1" hangingPunct="1"/>
            <a:r>
              <a:rPr lang="en-US" sz="3200" smtClean="0"/>
              <a:t/>
            </a:r>
            <a:br>
              <a:rPr lang="en-US" sz="3200" smtClean="0"/>
            </a:br>
            <a:r>
              <a:rPr lang="en-US" sz="3200" smtClean="0"/>
              <a:t>It crawls. It only crawls. Eats the leaves all day long.</a:t>
            </a:r>
            <a:br>
              <a:rPr lang="en-US" sz="3200" smtClean="0"/>
            </a:br>
            <a:r>
              <a:rPr lang="en-US" sz="3200" smtClean="0"/>
              <a:t/>
            </a:r>
            <a:br>
              <a:rPr lang="en-US" sz="3200" smtClean="0"/>
            </a:br>
            <a:r>
              <a:rPr lang="en-US" sz="3200" smtClean="0"/>
              <a:t>It excretes as it eats.</a:t>
            </a:r>
            <a:endParaRPr lang="en-CA" sz="3200" smtClean="0"/>
          </a:p>
        </p:txBody>
      </p:sp>
      <p:sp>
        <p:nvSpPr>
          <p:cNvPr id="52229" name="Text Box 4"/>
          <p:cNvSpPr txBox="1">
            <a:spLocks noChangeArrowheads="1"/>
          </p:cNvSpPr>
          <p:nvPr/>
        </p:nvSpPr>
        <p:spPr bwMode="auto">
          <a:xfrm>
            <a:off x="457200" y="533400"/>
            <a:ext cx="815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200">
                <a:solidFill>
                  <a:schemeClr val="tx2"/>
                </a:solidFill>
              </a:rPr>
              <a:t>The awareness of the caterpillar with many legs:</a:t>
            </a:r>
            <a:br>
              <a:rPr lang="en-US" sz="3200">
                <a:solidFill>
                  <a:schemeClr val="tx2"/>
                </a:solidFill>
              </a:rPr>
            </a:br>
            <a:endParaRPr lang="en-US" sz="320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0723">
                                            <p:txEl>
                                              <p:pRg st="0" end="0"/>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3"/>
          <p:cNvSpPr>
            <a:spLocks noGrp="1" noChangeArrowheads="1"/>
          </p:cNvSpPr>
          <p:nvPr>
            <p:ph type="body" sz="half" idx="1"/>
          </p:nvPr>
        </p:nvSpPr>
        <p:spPr>
          <a:xfrm>
            <a:off x="1371600" y="2286000"/>
            <a:ext cx="6400800" cy="3048000"/>
          </a:xfrm>
          <a:noFill/>
        </p:spPr>
        <p:txBody>
          <a:bodyPr/>
          <a:lstStyle/>
          <a:p>
            <a:pPr eaLnBrk="1" hangingPunct="1"/>
            <a:r>
              <a:rPr lang="en-US" smtClean="0"/>
              <a:t>It is not aware of the possibilities.</a:t>
            </a:r>
          </a:p>
          <a:p>
            <a:pPr eaLnBrk="1" hangingPunct="1"/>
            <a:r>
              <a:rPr lang="en-US" smtClean="0"/>
              <a:t>Victim of the birds.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1747">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1747">
                                            <p:txEl>
                                              <p:pRg st="1" end="1"/>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Nishiiyuu Way of Setting Purpose</a:t>
            </a:r>
            <a:endParaRPr lang="en-CA" dirty="0"/>
          </a:p>
        </p:txBody>
      </p:sp>
      <p:sp>
        <p:nvSpPr>
          <p:cNvPr id="3" name="Content Placeholder 2"/>
          <p:cNvSpPr>
            <a:spLocks noGrp="1"/>
          </p:cNvSpPr>
          <p:nvPr>
            <p:ph idx="1"/>
          </p:nvPr>
        </p:nvSpPr>
        <p:spPr/>
        <p:txBody>
          <a:bodyPr/>
          <a:lstStyle/>
          <a:p>
            <a:r>
              <a:rPr lang="en-CA" sz="2800" dirty="0" smtClean="0"/>
              <a:t>The greatest gift the Creator has given us…. </a:t>
            </a:r>
            <a:endParaRPr lang="en-CA" sz="2800" dirty="0"/>
          </a:p>
          <a:p>
            <a:endParaRPr lang="en-CA" sz="2800" dirty="0" smtClean="0"/>
          </a:p>
          <a:p>
            <a:r>
              <a:rPr lang="en-CA" sz="2800" dirty="0" smtClean="0"/>
              <a:t>The Power  To Choose</a:t>
            </a:r>
          </a:p>
          <a:p>
            <a:endParaRPr lang="en-CA" sz="2800" dirty="0"/>
          </a:p>
          <a:p>
            <a:r>
              <a:rPr lang="en-CA" sz="2800" dirty="0" smtClean="0"/>
              <a:t>Not only that, </a:t>
            </a:r>
          </a:p>
          <a:p>
            <a:endParaRPr lang="en-CA" sz="2800" dirty="0"/>
          </a:p>
          <a:p>
            <a:r>
              <a:rPr lang="en-CA" sz="2800" dirty="0" smtClean="0"/>
              <a:t>The Freedom To Choose</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13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Rectangle 3"/>
          <p:cNvSpPr>
            <a:spLocks noGrp="1" noChangeArrowheads="1"/>
          </p:cNvSpPr>
          <p:nvPr>
            <p:ph type="title"/>
          </p:nvPr>
        </p:nvSpPr>
        <p:spPr>
          <a:xfrm>
            <a:off x="1219200" y="990600"/>
            <a:ext cx="6858000" cy="4343400"/>
          </a:xfrm>
        </p:spPr>
        <p:txBody>
          <a:bodyPr/>
          <a:lstStyle/>
          <a:p>
            <a:pPr algn="l" eaLnBrk="1" hangingPunct="1"/>
            <a:r>
              <a:rPr lang="en-US" sz="3200" smtClean="0"/>
              <a:t/>
            </a:r>
            <a:br>
              <a:rPr lang="en-US" sz="3200" smtClean="0"/>
            </a:br>
            <a:r>
              <a:rPr lang="en-US" sz="3600" smtClean="0"/>
              <a:t>When a slight awareness comes, it realizes it has to know more.</a:t>
            </a:r>
            <a:endParaRPr lang="en-CA" sz="360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55299" name="Rectangle 2"/>
          <p:cNvSpPr>
            <a:spLocks noGrp="1" noChangeArrowheads="1"/>
          </p:cNvSpPr>
          <p:nvPr>
            <p:ph type="title"/>
          </p:nvPr>
        </p:nvSpPr>
        <p:spPr>
          <a:xfrm>
            <a:off x="685800" y="381000"/>
            <a:ext cx="7772400" cy="1143000"/>
          </a:xfrm>
        </p:spPr>
        <p:txBody>
          <a:bodyPr/>
          <a:lstStyle/>
          <a:p>
            <a:pPr eaLnBrk="1" hangingPunct="1"/>
            <a:r>
              <a:rPr lang="en-US" smtClean="0"/>
              <a:t>It enters into Stillness.</a:t>
            </a:r>
          </a:p>
        </p:txBody>
      </p:sp>
      <p:pic>
        <p:nvPicPr>
          <p:cNvPr id="55300" name="Picture 3" descr="chrysa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0"/>
            <a:ext cx="26479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43000"/>
            <a:ext cx="28670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4" name="Rectangle 3"/>
          <p:cNvSpPr>
            <a:spLocks noGrp="1" noChangeArrowheads="1"/>
          </p:cNvSpPr>
          <p:nvPr>
            <p:ph type="title"/>
          </p:nvPr>
        </p:nvSpPr>
        <p:spPr>
          <a:xfrm>
            <a:off x="609600" y="2514600"/>
            <a:ext cx="7772400" cy="1143000"/>
          </a:xfrm>
        </p:spPr>
        <p:txBody>
          <a:bodyPr/>
          <a:lstStyle/>
          <a:p>
            <a:pPr eaLnBrk="1" hangingPunct="1"/>
            <a:r>
              <a:rPr lang="en-US" smtClean="0"/>
              <a:t>Forms a Cocoon around itself.</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43000"/>
            <a:ext cx="28670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Rectangle 3"/>
          <p:cNvSpPr>
            <a:spLocks noGrp="1" noChangeArrowheads="1"/>
          </p:cNvSpPr>
          <p:nvPr>
            <p:ph type="title"/>
          </p:nvPr>
        </p:nvSpPr>
        <p:spPr>
          <a:xfrm>
            <a:off x="609600" y="2514600"/>
            <a:ext cx="7772400" cy="1143000"/>
          </a:xfrm>
        </p:spPr>
        <p:txBody>
          <a:bodyPr/>
          <a:lstStyle/>
          <a:p>
            <a:pPr eaLnBrk="1" hangingPunct="1"/>
            <a:r>
              <a:rPr lang="en-US" smtClean="0"/>
              <a:t>It Visions all its possibilities.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43000"/>
            <a:ext cx="28670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3"/>
          <p:cNvSpPr>
            <a:spLocks noGrp="1" noChangeArrowheads="1"/>
          </p:cNvSpPr>
          <p:nvPr>
            <p:ph type="title"/>
          </p:nvPr>
        </p:nvSpPr>
        <p:spPr>
          <a:xfrm>
            <a:off x="609600" y="2514600"/>
            <a:ext cx="7772400" cy="1143000"/>
          </a:xfrm>
        </p:spPr>
        <p:txBody>
          <a:bodyPr/>
          <a:lstStyle/>
          <a:p>
            <a:pPr eaLnBrk="1" hangingPunct="1"/>
            <a:r>
              <a:rPr lang="en-US" smtClean="0"/>
              <a:t>This leads to awareness of itself.</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28670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3"/>
          <p:cNvSpPr>
            <a:spLocks noGrp="1" noChangeArrowheads="1"/>
          </p:cNvSpPr>
          <p:nvPr>
            <p:ph type="body" sz="half" idx="1"/>
          </p:nvPr>
        </p:nvSpPr>
        <p:spPr>
          <a:xfrm>
            <a:off x="2209800" y="2438400"/>
            <a:ext cx="5410200" cy="3048000"/>
          </a:xfrm>
          <a:noFill/>
        </p:spPr>
        <p:txBody>
          <a:bodyPr/>
          <a:lstStyle/>
          <a:p>
            <a:pPr eaLnBrk="1" hangingPunct="1"/>
            <a:r>
              <a:rPr lang="en-US" smtClean="0"/>
              <a:t>The possibilities.</a:t>
            </a:r>
          </a:p>
          <a:p>
            <a:pPr eaLnBrk="1" hangingPunct="1"/>
            <a:endParaRPr lang="en-US" smtClean="0"/>
          </a:p>
          <a:p>
            <a:pPr eaLnBrk="1" hangingPunct="1"/>
            <a:r>
              <a:rPr lang="en-US" smtClean="0"/>
              <a:t>It’s infinite power. </a:t>
            </a:r>
          </a:p>
          <a:p>
            <a:pPr eaLnBrk="1" hangingPunct="1">
              <a:buFontTx/>
              <a:buNone/>
            </a:pPr>
            <a:endParaRPr lang="en-US" smtClean="0"/>
          </a:p>
        </p:txBody>
      </p:sp>
      <p:sp>
        <p:nvSpPr>
          <p:cNvPr id="59397" name="Text Box 4"/>
          <p:cNvSpPr txBox="1">
            <a:spLocks noChangeArrowheads="1"/>
          </p:cNvSpPr>
          <p:nvPr/>
        </p:nvSpPr>
        <p:spPr bwMode="auto">
          <a:xfrm>
            <a:off x="1066800" y="5334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a:t>Self Awareness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0419" name="Rectangle 2"/>
          <p:cNvSpPr>
            <a:spLocks noGrp="1" noChangeArrowheads="1"/>
          </p:cNvSpPr>
          <p:nvPr>
            <p:ph type="title"/>
          </p:nvPr>
        </p:nvSpPr>
        <p:spPr>
          <a:xfrm>
            <a:off x="685800" y="457200"/>
            <a:ext cx="7772400" cy="1143000"/>
          </a:xfrm>
        </p:spPr>
        <p:txBody>
          <a:bodyPr/>
          <a:lstStyle/>
          <a:p>
            <a:pPr eaLnBrk="1" hangingPunct="1"/>
            <a:r>
              <a:rPr lang="en-US" sz="3600" smtClean="0"/>
              <a:t>Unfolds into a Monarch Butterfly</a:t>
            </a:r>
          </a:p>
        </p:txBody>
      </p:sp>
      <p:pic>
        <p:nvPicPr>
          <p:cNvPr id="60420" name="Picture 3" descr="butterf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0104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1443" name="Rectangle 2"/>
          <p:cNvSpPr>
            <a:spLocks noGrp="1" noChangeArrowheads="1"/>
          </p:cNvSpPr>
          <p:nvPr>
            <p:ph type="title"/>
          </p:nvPr>
        </p:nvSpPr>
        <p:spPr/>
        <p:txBody>
          <a:bodyPr/>
          <a:lstStyle/>
          <a:p>
            <a:pPr eaLnBrk="1" hangingPunct="1"/>
            <a:endParaRPr lang="en-US" smtClean="0"/>
          </a:p>
        </p:txBody>
      </p:sp>
      <p:pic>
        <p:nvPicPr>
          <p:cNvPr id="614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4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4"/>
          <p:cNvSpPr>
            <a:spLocks noChangeArrowheads="1"/>
          </p:cNvSpPr>
          <p:nvPr/>
        </p:nvSpPr>
        <p:spPr bwMode="auto">
          <a:xfrm>
            <a:off x="1371600" y="2286000"/>
            <a:ext cx="6781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600"/>
              <a:t>It does not crawl anymore.</a:t>
            </a:r>
          </a:p>
          <a:p>
            <a:pPr marL="342900" indent="-342900">
              <a:spcBef>
                <a:spcPct val="20000"/>
              </a:spcBef>
              <a:buFontTx/>
              <a:buChar char="•"/>
            </a:pPr>
            <a:r>
              <a:rPr lang="en-US" sz="3600"/>
              <a:t>It does not eat leaves anymore </a:t>
            </a:r>
          </a:p>
          <a:p>
            <a:pPr marL="342900" indent="-342900">
              <a:spcBef>
                <a:spcPct val="20000"/>
              </a:spcBef>
              <a:buFontTx/>
              <a:buChar char="•"/>
            </a:pPr>
            <a:r>
              <a:rPr lang="en-US" sz="3600"/>
              <a:t>It does not even eat the flowers.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9940">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4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9940">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94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9940">
                                            <p:txEl>
                                              <p:pRg st="2" end="2"/>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2467" name="Rectangle 2"/>
          <p:cNvSpPr>
            <a:spLocks noGrp="1" noChangeArrowheads="1"/>
          </p:cNvSpPr>
          <p:nvPr>
            <p:ph type="title"/>
          </p:nvPr>
        </p:nvSpPr>
        <p:spPr>
          <a:xfrm>
            <a:off x="609600" y="685800"/>
            <a:ext cx="7772400" cy="1143000"/>
          </a:xfrm>
          <a:extLst>
            <a:ext uri="{909E8E84-426E-40DD-AFC4-6F175D3DCCD1}">
              <a14:hiddenFill xmlns:a14="http://schemas.microsoft.com/office/drawing/2010/main">
                <a:solidFill>
                  <a:srgbClr val="CCECFF"/>
                </a:solidFill>
              </a14:hiddenFill>
            </a:ext>
          </a:extLst>
        </p:spPr>
        <p:txBody>
          <a:bodyPr/>
          <a:lstStyle/>
          <a:p>
            <a:pPr eaLnBrk="1" hangingPunct="1"/>
            <a:r>
              <a:rPr lang="en-US" sz="3600" smtClean="0"/>
              <a:t>It drinks the nectar of the flowers.</a:t>
            </a:r>
          </a:p>
        </p:txBody>
      </p:sp>
      <p:sp>
        <p:nvSpPr>
          <p:cNvPr id="40963" name="Text Box 3"/>
          <p:cNvSpPr txBox="1">
            <a:spLocks noChangeArrowheads="1"/>
          </p:cNvSpPr>
          <p:nvPr/>
        </p:nvSpPr>
        <p:spPr bwMode="auto">
          <a:xfrm>
            <a:off x="1219200" y="297180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a:t>Oh no,</a:t>
            </a:r>
          </a:p>
        </p:txBody>
      </p:sp>
      <p:sp>
        <p:nvSpPr>
          <p:cNvPr id="40964" name="Rectangle 4"/>
          <p:cNvSpPr>
            <a:spLocks noChangeArrowheads="1"/>
          </p:cNvSpPr>
          <p:nvPr/>
        </p:nvSpPr>
        <p:spPr bwMode="auto">
          <a:xfrm>
            <a:off x="1371600" y="4038600"/>
            <a:ext cx="6781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4400"/>
              <a:t>It drinks the nectar of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3"/>
                                        </p:tgtEl>
                                        <p:attrNameLst>
                                          <p:attrName>style.visibility</p:attrName>
                                        </p:attrNameLst>
                                      </p:cBhvr>
                                      <p:to>
                                        <p:strVal val="visible"/>
                                      </p:to>
                                    </p:set>
                                  </p:childTnLst>
                                  <p:subTnLst>
                                    <p:animClr clrSpc="rgb" dir="cw">
                                      <p:cBhvr override="childStyle">
                                        <p:cTn dur="1" fill="hold" display="0" masterRel="nextClick" afterEffect="1"/>
                                        <p:tgtEl>
                                          <p:spTgt spid="40963"/>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09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4"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3"/>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p>
        </p:txBody>
      </p:sp>
      <p:sp>
        <p:nvSpPr>
          <p:cNvPr id="63491" name="Rectangle 2"/>
          <p:cNvSpPr>
            <a:spLocks noGrp="1" noChangeArrowheads="1"/>
          </p:cNvSpPr>
          <p:nvPr>
            <p:ph type="title"/>
          </p:nvPr>
        </p:nvSpPr>
        <p:spPr>
          <a:xfrm>
            <a:off x="685800" y="228600"/>
            <a:ext cx="7918648" cy="1143000"/>
          </a:xfrm>
        </p:spPr>
        <p:txBody>
          <a:bodyPr/>
          <a:lstStyle/>
          <a:p>
            <a:pPr eaLnBrk="1" hangingPunct="1"/>
            <a:r>
              <a:rPr lang="en-US" sz="2400" dirty="0" smtClean="0"/>
              <a:t>He She knows the answers to the question ... Who Am I? This is the Nishiiyuu Way</a:t>
            </a:r>
          </a:p>
        </p:txBody>
      </p:sp>
      <p:pic>
        <p:nvPicPr>
          <p:cNvPr id="63492" name="Picture 3" descr="butterf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0104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FF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tch Me Your Idea Animated">
  <a:themeElements>
    <a:clrScheme name="pitch_me_your_idea">
      <a:dk1>
        <a:srgbClr val="000000"/>
      </a:dk1>
      <a:lt1>
        <a:srgbClr val="FFFFFF"/>
      </a:lt1>
      <a:dk2>
        <a:srgbClr val="003161"/>
      </a:dk2>
      <a:lt2>
        <a:srgbClr val="BBB29C"/>
      </a:lt2>
      <a:accent1>
        <a:srgbClr val="F0F3FB"/>
      </a:accent1>
      <a:accent2>
        <a:srgbClr val="D8DBE4"/>
      </a:accent2>
      <a:accent3>
        <a:srgbClr val="9CA5BB"/>
      </a:accent3>
      <a:accent4>
        <a:srgbClr val="626F8E"/>
      </a:accent4>
      <a:accent5>
        <a:srgbClr val="384052"/>
      </a:accent5>
      <a:accent6>
        <a:srgbClr val="000000"/>
      </a:accent6>
      <a:hlink>
        <a:srgbClr val="657C95"/>
      </a:hlink>
      <a:folHlink>
        <a:srgbClr val="D8DBE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4320</TotalTime>
  <Words>2375</Words>
  <Application>Microsoft Office PowerPoint</Application>
  <PresentationFormat>On-screen Show (4:3)</PresentationFormat>
  <Paragraphs>286</Paragraphs>
  <Slides>101</Slides>
  <Notes>0</Notes>
  <HiddenSlides>0</HiddenSlides>
  <MMClips>0</MMClips>
  <ScaleCrop>false</ScaleCrop>
  <HeadingPairs>
    <vt:vector size="4" baseType="variant">
      <vt:variant>
        <vt:lpstr>Theme</vt:lpstr>
      </vt:variant>
      <vt:variant>
        <vt:i4>2</vt:i4>
      </vt:variant>
      <vt:variant>
        <vt:lpstr>Slide Titles</vt:lpstr>
      </vt:variant>
      <vt:variant>
        <vt:i4>101</vt:i4>
      </vt:variant>
    </vt:vector>
  </HeadingPairs>
  <TitlesOfParts>
    <vt:vector size="103" baseType="lpstr">
      <vt:lpstr>Default Design</vt:lpstr>
      <vt:lpstr>Pitch Me Your Idea Animated</vt:lpstr>
      <vt:lpstr>Nishiiyuu Life Skills Personal Development Program</vt:lpstr>
      <vt:lpstr>What is this Program About? </vt:lpstr>
      <vt:lpstr>This program is focused to give anyone who follows it, the power to set purpose, create vision, and manifest their vision </vt:lpstr>
      <vt:lpstr>Purpose of this Program</vt:lpstr>
      <vt:lpstr>To Help Develop Purpose and Find Their Vision For Life</vt:lpstr>
      <vt:lpstr>What is the Nishiiyuu Way? </vt:lpstr>
      <vt:lpstr>Without Goals and Vision Empowerment is Ineffective</vt:lpstr>
      <vt:lpstr>A Person Without A Purpose Goes In Circles; Ends Up In The Same Place</vt:lpstr>
      <vt:lpstr>The Nishiiyuu Way of Setting Purpose</vt:lpstr>
      <vt:lpstr>The Objectives of this Program</vt:lpstr>
      <vt:lpstr>Objectives cont. </vt:lpstr>
      <vt:lpstr>Objectives cont. </vt:lpstr>
      <vt:lpstr>Transformation of the Individual</vt:lpstr>
      <vt:lpstr>There is a saying…</vt:lpstr>
      <vt:lpstr>You will leave this Program…</vt:lpstr>
      <vt:lpstr>You will leave this program…</vt:lpstr>
      <vt:lpstr>You will leave this program…</vt:lpstr>
      <vt:lpstr>Let’s start….</vt:lpstr>
      <vt:lpstr> And It All Starts With… Self Identity.</vt:lpstr>
      <vt:lpstr>Take a good hard look at yourself</vt:lpstr>
      <vt:lpstr>Answer these 3 Questions…</vt:lpstr>
      <vt:lpstr>What Do You Want</vt:lpstr>
      <vt:lpstr>Liberty is the ability: </vt:lpstr>
      <vt:lpstr>But first to be true to yourself, you have to know your Self Identity</vt:lpstr>
      <vt:lpstr>Finding Your Self Identity</vt:lpstr>
      <vt:lpstr>Ask yourself these questions…</vt:lpstr>
      <vt:lpstr>The answers are…your Self-Image which is your Power Source</vt:lpstr>
      <vt:lpstr>PowerPoint Presentation</vt:lpstr>
      <vt:lpstr>PowerPoint Presentation</vt:lpstr>
      <vt:lpstr>PowerPoint Presentation</vt:lpstr>
      <vt:lpstr>How many people approach their life</vt:lpstr>
      <vt:lpstr>PowerPoint Presentation</vt:lpstr>
      <vt:lpstr>PowerPoint Presentation</vt:lpstr>
      <vt:lpstr>PowerPoint Presentation</vt:lpstr>
      <vt:lpstr>If today I told you to think of being a Billionaire, you will laugh at me.  Why? </vt:lpstr>
      <vt:lpstr>PowerPoint Presentation</vt:lpstr>
      <vt:lpstr>So how Is our Self Image Formed?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see the chain as bondage and the elephants sees it differently. He sees it as his security.</vt:lpstr>
      <vt:lpstr>PowerPoint Presentation</vt:lpstr>
      <vt:lpstr>PowerPoint Presentation</vt:lpstr>
      <vt:lpstr>PowerPoint Presentation</vt:lpstr>
      <vt:lpstr>Awakening to the Nishiiyuu Way and forming a new self image – breaking  the chain</vt:lpstr>
      <vt:lpstr>As advised by Abraham Bearskin, The Nishiiyuu Way according to the ancestors is as follows:</vt:lpstr>
      <vt:lpstr>The earth, the sky the trees are one with man.</vt:lpstr>
      <vt:lpstr>Unity </vt:lpstr>
      <vt:lpstr>PowerPoint Presentation</vt:lpstr>
      <vt:lpstr>The Cause of our current conditions</vt:lpstr>
      <vt:lpstr>PowerPoint Presentation</vt:lpstr>
      <vt:lpstr>PowerPoint Presentation</vt:lpstr>
      <vt:lpstr>If that was true …</vt:lpstr>
      <vt:lpstr>If that was true..</vt:lpstr>
      <vt:lpstr>PowerPoint Presentation</vt:lpstr>
      <vt:lpstr>The Nishiiyuu Way according to Abraham Bearskin…</vt:lpstr>
      <vt:lpstr>The Nishiiyuu Way according to Abraham Bearskin…</vt:lpstr>
      <vt:lpstr>We will change our Personality by…</vt:lpstr>
      <vt:lpstr>The Nishiiyuu Way is the way of our Ancestors for personal development and growth</vt:lpstr>
      <vt:lpstr>PowerPoint Presentation</vt:lpstr>
      <vt:lpstr>The Nishiiyuu Way</vt:lpstr>
      <vt:lpstr>This Personal Development Program will Work</vt:lpstr>
      <vt:lpstr>PowerPoint Presentation</vt:lpstr>
      <vt:lpstr>PowerPoint Presentation</vt:lpstr>
      <vt:lpstr>There was this frog born in a well and raised in a well. Did not know that anything existed outside the well.</vt:lpstr>
      <vt:lpstr>Then on one memorable day.</vt:lpstr>
      <vt:lpstr>The frog of the well asked, </vt:lpstr>
      <vt:lpstr>The frog of the well laughed.</vt:lpstr>
      <vt:lpstr>The frog of the ocean replied, </vt:lpstr>
      <vt:lpstr>“I must see it to believe it.”  The frog of the well laughed again.  </vt:lpstr>
      <vt:lpstr>So they went on a journey to the ocean.</vt:lpstr>
      <vt:lpstr>PowerPoint Presentation</vt:lpstr>
      <vt:lpstr>PowerPoint Presentation</vt:lpstr>
      <vt:lpstr>The Nishiiyuu Self Image…the Metamorphosis</vt:lpstr>
      <vt:lpstr>The greatest gift of a human being is their gift to choose</vt:lpstr>
      <vt:lpstr>Awakening To Nishiiyuu and Forming a New Self Image</vt:lpstr>
      <vt:lpstr>Changing Thought Patterns</vt:lpstr>
      <vt:lpstr>“What the Caterpillar calls the end of the world, the Master calls the Butterfly.” </vt:lpstr>
      <vt:lpstr>PowerPoint Presentation</vt:lpstr>
      <vt:lpstr>PowerPoint Presentation</vt:lpstr>
      <vt:lpstr>The Awareness of the Caterpillar </vt:lpstr>
      <vt:lpstr> It crawls. It only crawls. Eats the leaves all day long.  It excretes as it eats.</vt:lpstr>
      <vt:lpstr>PowerPoint Presentation</vt:lpstr>
      <vt:lpstr> When a slight awareness comes, it realizes it has to know more.</vt:lpstr>
      <vt:lpstr>It enters into Stillness.</vt:lpstr>
      <vt:lpstr>Forms a Cocoon around itself.</vt:lpstr>
      <vt:lpstr>It Visions all its possibilities.</vt:lpstr>
      <vt:lpstr>This leads to awareness of itself.</vt:lpstr>
      <vt:lpstr>PowerPoint Presentation</vt:lpstr>
      <vt:lpstr>Unfolds into a Monarch Butterfly</vt:lpstr>
      <vt:lpstr>PowerPoint Presentation</vt:lpstr>
      <vt:lpstr>It drinks the nectar of the flowers.</vt:lpstr>
      <vt:lpstr>He She knows the answers to the question ... Who Am I? This is the Nishiiyuu Way</vt:lpstr>
      <vt:lpstr>What the caterpillar calls the end of the world, the Master calls the butterfly.</vt:lpstr>
      <vt:lpstr>Homework</vt:lpstr>
    </vt:vector>
  </TitlesOfParts>
  <Company>Tulshi Sen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Nine Timeless Principles of Success</dc:title>
  <dc:creator>Tulshi Sen</dc:creator>
  <cp:lastModifiedBy>Tulshi Sen</cp:lastModifiedBy>
  <cp:revision>354</cp:revision>
  <dcterms:created xsi:type="dcterms:W3CDTF">2005-06-20T14:57:09Z</dcterms:created>
  <dcterms:modified xsi:type="dcterms:W3CDTF">2014-03-18T04:53:44Z</dcterms:modified>
</cp:coreProperties>
</file>