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 id="2147483671" r:id="rId3"/>
  </p:sldMasterIdLst>
  <p:notesMasterIdLst>
    <p:notesMasterId r:id="rId73"/>
  </p:notesMasterIdLst>
  <p:sldIdLst>
    <p:sldId id="526" r:id="rId4"/>
    <p:sldId id="407" r:id="rId5"/>
    <p:sldId id="433" r:id="rId6"/>
    <p:sldId id="430" r:id="rId7"/>
    <p:sldId id="527" r:id="rId8"/>
    <p:sldId id="528" r:id="rId9"/>
    <p:sldId id="529" r:id="rId10"/>
    <p:sldId id="530" r:id="rId11"/>
    <p:sldId id="531" r:id="rId12"/>
    <p:sldId id="532" r:id="rId13"/>
    <p:sldId id="533" r:id="rId14"/>
    <p:sldId id="534" r:id="rId15"/>
    <p:sldId id="535" r:id="rId16"/>
    <p:sldId id="536" r:id="rId17"/>
    <p:sldId id="537" r:id="rId18"/>
    <p:sldId id="538" r:id="rId19"/>
    <p:sldId id="539" r:id="rId20"/>
    <p:sldId id="435" r:id="rId21"/>
    <p:sldId id="437" r:id="rId22"/>
    <p:sldId id="438" r:id="rId23"/>
    <p:sldId id="439" r:id="rId24"/>
    <p:sldId id="440" r:id="rId25"/>
    <p:sldId id="441" r:id="rId26"/>
    <p:sldId id="443" r:id="rId27"/>
    <p:sldId id="444" r:id="rId28"/>
    <p:sldId id="445" r:id="rId29"/>
    <p:sldId id="446" r:id="rId30"/>
    <p:sldId id="447" r:id="rId31"/>
    <p:sldId id="448" r:id="rId32"/>
    <p:sldId id="450" r:id="rId33"/>
    <p:sldId id="449" r:id="rId34"/>
    <p:sldId id="451" r:id="rId35"/>
    <p:sldId id="462" r:id="rId36"/>
    <p:sldId id="452" r:id="rId37"/>
    <p:sldId id="429" r:id="rId38"/>
    <p:sldId id="525" r:id="rId39"/>
    <p:sldId id="499" r:id="rId40"/>
    <p:sldId id="428" r:id="rId41"/>
    <p:sldId id="502" r:id="rId42"/>
    <p:sldId id="420" r:id="rId43"/>
    <p:sldId id="473" r:id="rId44"/>
    <p:sldId id="474" r:id="rId45"/>
    <p:sldId id="475" r:id="rId46"/>
    <p:sldId id="476" r:id="rId47"/>
    <p:sldId id="477" r:id="rId48"/>
    <p:sldId id="500" r:id="rId49"/>
    <p:sldId id="478" r:id="rId50"/>
    <p:sldId id="479" r:id="rId51"/>
    <p:sldId id="480" r:id="rId52"/>
    <p:sldId id="481" r:id="rId53"/>
    <p:sldId id="482" r:id="rId54"/>
    <p:sldId id="483" r:id="rId55"/>
    <p:sldId id="484" r:id="rId56"/>
    <p:sldId id="485" r:id="rId57"/>
    <p:sldId id="487" r:id="rId58"/>
    <p:sldId id="488" r:id="rId59"/>
    <p:sldId id="489" r:id="rId60"/>
    <p:sldId id="490" r:id="rId61"/>
    <p:sldId id="491" r:id="rId62"/>
    <p:sldId id="510" r:id="rId63"/>
    <p:sldId id="511" r:id="rId64"/>
    <p:sldId id="512" r:id="rId65"/>
    <p:sldId id="514" r:id="rId66"/>
    <p:sldId id="513" r:id="rId67"/>
    <p:sldId id="508" r:id="rId68"/>
    <p:sldId id="509" r:id="rId69"/>
    <p:sldId id="515" r:id="rId70"/>
    <p:sldId id="516" r:id="rId71"/>
    <p:sldId id="524" r:id="rId72"/>
  </p:sldIdLst>
  <p:sldSz cx="9144000" cy="6858000" type="screen4x3"/>
  <p:notesSz cx="6858000" cy="9144000"/>
  <p:defaultTextStyle>
    <a:defPPr>
      <a:defRPr lang="en-US"/>
    </a:defPPr>
    <a:lvl1pPr algn="l" rtl="0" fontAlgn="base">
      <a:spcBef>
        <a:spcPct val="0"/>
      </a:spcBef>
      <a:spcAft>
        <a:spcPct val="0"/>
      </a:spcAft>
      <a:defRPr sz="2400" kern="1200">
        <a:solidFill>
          <a:schemeClr val="tx1"/>
        </a:solidFill>
        <a:latin typeface="Times New Roman" pitchFamily="18" charset="0"/>
        <a:ea typeface="+mn-ea"/>
        <a:cs typeface="+mn-cs"/>
      </a:defRPr>
    </a:lvl1pPr>
    <a:lvl2pPr marL="457200" algn="l" rtl="0" fontAlgn="base">
      <a:spcBef>
        <a:spcPct val="0"/>
      </a:spcBef>
      <a:spcAft>
        <a:spcPct val="0"/>
      </a:spcAft>
      <a:defRPr sz="2400" kern="1200">
        <a:solidFill>
          <a:schemeClr val="tx1"/>
        </a:solidFill>
        <a:latin typeface="Times New Roman" pitchFamily="18" charset="0"/>
        <a:ea typeface="+mn-ea"/>
        <a:cs typeface="+mn-cs"/>
      </a:defRPr>
    </a:lvl2pPr>
    <a:lvl3pPr marL="914400" algn="l" rtl="0" fontAlgn="base">
      <a:spcBef>
        <a:spcPct val="0"/>
      </a:spcBef>
      <a:spcAft>
        <a:spcPct val="0"/>
      </a:spcAft>
      <a:defRPr sz="2400" kern="1200">
        <a:solidFill>
          <a:schemeClr val="tx1"/>
        </a:solidFill>
        <a:latin typeface="Times New Roman" pitchFamily="18" charset="0"/>
        <a:ea typeface="+mn-ea"/>
        <a:cs typeface="+mn-cs"/>
      </a:defRPr>
    </a:lvl3pPr>
    <a:lvl4pPr marL="1371600" algn="l" rtl="0" fontAlgn="base">
      <a:spcBef>
        <a:spcPct val="0"/>
      </a:spcBef>
      <a:spcAft>
        <a:spcPct val="0"/>
      </a:spcAft>
      <a:defRPr sz="2400" kern="1200">
        <a:solidFill>
          <a:schemeClr val="tx1"/>
        </a:solidFill>
        <a:latin typeface="Times New Roman" pitchFamily="18" charset="0"/>
        <a:ea typeface="+mn-ea"/>
        <a:cs typeface="+mn-cs"/>
      </a:defRPr>
    </a:lvl4pPr>
    <a:lvl5pPr marL="1828800" algn="l" rtl="0" fontAlgn="base">
      <a:spcBef>
        <a:spcPct val="0"/>
      </a:spcBef>
      <a:spcAft>
        <a:spcPct val="0"/>
      </a:spcAft>
      <a:defRPr sz="2400" kern="1200">
        <a:solidFill>
          <a:schemeClr val="tx1"/>
        </a:solidFill>
        <a:latin typeface="Times New Roman" pitchFamily="18" charset="0"/>
        <a:ea typeface="+mn-ea"/>
        <a:cs typeface="+mn-cs"/>
      </a:defRPr>
    </a:lvl5pPr>
    <a:lvl6pPr marL="2286000" algn="l" defTabSz="914400" rtl="0" eaLnBrk="1" latinLnBrk="0" hangingPunct="1">
      <a:defRPr sz="2400" kern="1200">
        <a:solidFill>
          <a:schemeClr val="tx1"/>
        </a:solidFill>
        <a:latin typeface="Times New Roman" pitchFamily="18" charset="0"/>
        <a:ea typeface="+mn-ea"/>
        <a:cs typeface="+mn-cs"/>
      </a:defRPr>
    </a:lvl6pPr>
    <a:lvl7pPr marL="2743200" algn="l" defTabSz="914400" rtl="0" eaLnBrk="1" latinLnBrk="0" hangingPunct="1">
      <a:defRPr sz="2400" kern="1200">
        <a:solidFill>
          <a:schemeClr val="tx1"/>
        </a:solidFill>
        <a:latin typeface="Times New Roman" pitchFamily="18" charset="0"/>
        <a:ea typeface="+mn-ea"/>
        <a:cs typeface="+mn-cs"/>
      </a:defRPr>
    </a:lvl7pPr>
    <a:lvl8pPr marL="3200400" algn="l" defTabSz="914400" rtl="0" eaLnBrk="1" latinLnBrk="0" hangingPunct="1">
      <a:defRPr sz="2400" kern="1200">
        <a:solidFill>
          <a:schemeClr val="tx1"/>
        </a:solidFill>
        <a:latin typeface="Times New Roman" pitchFamily="18" charset="0"/>
        <a:ea typeface="+mn-ea"/>
        <a:cs typeface="+mn-cs"/>
      </a:defRPr>
    </a:lvl8pPr>
    <a:lvl9pPr marL="3657600" algn="l" defTabSz="914400" rtl="0" eaLnBrk="1" latinLnBrk="0" hangingPunct="1">
      <a:defRPr sz="2400" kern="1200">
        <a:solidFill>
          <a:schemeClr val="tx1"/>
        </a:solidFill>
        <a:latin typeface="Times New Roman" pitchFamily="18"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022" autoAdjust="0"/>
    <p:restoredTop sz="90929"/>
  </p:normalViewPr>
  <p:slideViewPr>
    <p:cSldViewPr>
      <p:cViewPr varScale="1">
        <p:scale>
          <a:sx n="67" d="100"/>
          <a:sy n="67" d="100"/>
        </p:scale>
        <p:origin x="-1242" y="-9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smtClean="0"/>
            </a:lvl1pPr>
          </a:lstStyle>
          <a:p>
            <a:pPr>
              <a:defRPr/>
            </a:pPr>
            <a:endParaRPr lang="en-US"/>
          </a:p>
        </p:txBody>
      </p:sp>
      <p:sp>
        <p:nvSpPr>
          <p:cNvPr id="80899" name="Rectangle 3"/>
          <p:cNvSpPr>
            <a:spLocks noGrp="1" noChangeArrowheads="1"/>
          </p:cNvSpPr>
          <p:nvPr>
            <p:ph type="dt"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smtClean="0"/>
            </a:lvl1pPr>
          </a:lstStyle>
          <a:p>
            <a:pPr>
              <a:defRPr/>
            </a:pPr>
            <a:endParaRPr lang="en-US"/>
          </a:p>
        </p:txBody>
      </p:sp>
      <p:sp>
        <p:nvSpPr>
          <p:cNvPr id="655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0901" name="Rectangle 5"/>
          <p:cNvSpPr>
            <a:spLocks noGrp="1" noChangeArrowheads="1"/>
          </p:cNvSpPr>
          <p:nvPr>
            <p:ph type="body" sz="quarter" idx="3"/>
          </p:nvPr>
        </p:nvSpPr>
        <p:spPr bwMode="auto">
          <a:xfrm>
            <a:off x="914400" y="4343400"/>
            <a:ext cx="5029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80902" name="Rectangle 6"/>
          <p:cNvSpPr>
            <a:spLocks noGrp="1" noChangeArrowheads="1"/>
          </p:cNvSpPr>
          <p:nvPr>
            <p:ph type="ftr" sz="quarter" idx="4"/>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smtClean="0"/>
            </a:lvl1pPr>
          </a:lstStyle>
          <a:p>
            <a:pPr>
              <a:defRPr/>
            </a:pPr>
            <a:endParaRPr lang="en-US"/>
          </a:p>
        </p:txBody>
      </p:sp>
      <p:sp>
        <p:nvSpPr>
          <p:cNvPr id="80903" name="Rectangle 7"/>
          <p:cNvSpPr>
            <a:spLocks noGrp="1" noChangeArrowheads="1"/>
          </p:cNvSpPr>
          <p:nvPr>
            <p:ph type="sldNum" sz="quarter" idx="5"/>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smtClean="0"/>
            </a:lvl1pPr>
          </a:lstStyle>
          <a:p>
            <a:pPr>
              <a:defRPr/>
            </a:pPr>
            <a:fld id="{7B196E5C-A0A4-486B-9A82-245FC8B8BA9F}" type="slidenum">
              <a:rPr lang="en-US"/>
              <a:pPr>
                <a:defRPr/>
              </a:pPr>
              <a:t>‹#›</a:t>
            </a:fld>
            <a:endParaRPr lang="en-US"/>
          </a:p>
        </p:txBody>
      </p:sp>
    </p:spTree>
    <p:extLst>
      <p:ext uri="{BB962C8B-B14F-4D97-AF65-F5344CB8AC3E}">
        <p14:creationId xmlns:p14="http://schemas.microsoft.com/office/powerpoint/2010/main" val="230663899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8"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7944140F-50FB-49AD-9E8C-FC0B96FE9A41}" type="slidenum">
              <a:rPr lang="en-US" smtClean="0"/>
              <a:pPr eaLnBrk="1" hangingPunct="1"/>
              <a:t>33</a:t>
            </a:fld>
            <a:endParaRPr lang="en-US" smtClean="0"/>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video" Target="../media/media2.wmv"/><Relationship Id="rId1" Type="http://schemas.microsoft.com/office/2007/relationships/media" Target="../media/media2.wmv"/><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CA"/>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F8BAE1-DBF7-4C23-901A-2A57246CBE74}" type="slidenum">
              <a:rPr lang="en-US"/>
              <a:pPr>
                <a:defRPr/>
              </a:pPr>
              <a:t>‹#›</a:t>
            </a:fld>
            <a:endParaRPr lang="en-US"/>
          </a:p>
        </p:txBody>
      </p:sp>
    </p:spTree>
    <p:extLst>
      <p:ext uri="{BB962C8B-B14F-4D97-AF65-F5344CB8AC3E}">
        <p14:creationId xmlns:p14="http://schemas.microsoft.com/office/powerpoint/2010/main" val="4735251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A093043-8BBF-456B-8EF5-EE94ED715C1A}" type="slidenum">
              <a:rPr lang="en-US"/>
              <a:pPr>
                <a:defRPr/>
              </a:pPr>
              <a:t>‹#›</a:t>
            </a:fld>
            <a:endParaRPr lang="en-US"/>
          </a:p>
        </p:txBody>
      </p:sp>
    </p:spTree>
    <p:extLst>
      <p:ext uri="{BB962C8B-B14F-4D97-AF65-F5344CB8AC3E}">
        <p14:creationId xmlns:p14="http://schemas.microsoft.com/office/powerpoint/2010/main" val="13937318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9D0D812-0CE0-4F4E-ADD6-3E11C58473B5}" type="slidenum">
              <a:rPr lang="en-US"/>
              <a:pPr>
                <a:defRPr/>
              </a:pPr>
              <a:t>‹#›</a:t>
            </a:fld>
            <a:endParaRPr lang="en-US"/>
          </a:p>
        </p:txBody>
      </p:sp>
    </p:spTree>
    <p:extLst>
      <p:ext uri="{BB962C8B-B14F-4D97-AF65-F5344CB8AC3E}">
        <p14:creationId xmlns:p14="http://schemas.microsoft.com/office/powerpoint/2010/main" val="10565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CA"/>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lipArt Placeholder 3"/>
          <p:cNvSpPr>
            <a:spLocks noGrp="1"/>
          </p:cNvSpPr>
          <p:nvPr>
            <p:ph type="clipArt" sz="half" idx="2"/>
          </p:nvPr>
        </p:nvSpPr>
        <p:spPr>
          <a:xfrm>
            <a:off x="4648200" y="1981200"/>
            <a:ext cx="3810000" cy="4114800"/>
          </a:xfrm>
        </p:spPr>
        <p:txBody>
          <a:bodyPr/>
          <a:lstStyle/>
          <a:p>
            <a:pPr lvl="0"/>
            <a:endParaRPr lang="en-CA"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D2E1149C-584F-4BEA-8554-94E3CE4C698F}" type="slidenum">
              <a:rPr lang="en-US"/>
              <a:pPr>
                <a:defRPr/>
              </a:pPr>
              <a:t>‹#›</a:t>
            </a:fld>
            <a:endParaRPr lang="en-US"/>
          </a:p>
        </p:txBody>
      </p:sp>
    </p:spTree>
    <p:extLst>
      <p:ext uri="{BB962C8B-B14F-4D97-AF65-F5344CB8AC3E}">
        <p14:creationId xmlns:p14="http://schemas.microsoft.com/office/powerpoint/2010/main" val="392001948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cSld name="Animated_Title Slide">
    <p:bg>
      <p:bgPr>
        <a:solidFill>
          <a:schemeClr val="accent3"/>
        </a:solidFill>
        <a:effectLst/>
      </p:bgPr>
    </p:bg>
    <p:spTree>
      <p:nvGrpSpPr>
        <p:cNvPr id="1" name=""/>
        <p:cNvGrpSpPr/>
        <p:nvPr/>
      </p:nvGrpSpPr>
      <p:grpSpPr>
        <a:xfrm>
          <a:off x="0" y="0"/>
          <a:ext cx="0" cy="0"/>
          <a:chOff x="0" y="0"/>
          <a:chExt cx="0" cy="0"/>
        </a:xfrm>
      </p:grpSpPr>
      <p:pic>
        <p:nvPicPr>
          <p:cNvPr id="8" name="stick_figure_title.mov">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lum bright="4000"/>
          </a:blip>
          <a:stretch>
            <a:fillRect/>
          </a:stretch>
        </p:blipFill>
        <p:spPr>
          <a:xfrm>
            <a:off x="0" y="0"/>
            <a:ext cx="9144000" cy="6858000"/>
          </a:xfrm>
          <a:prstGeom prst="rect">
            <a:avLst/>
          </a:prstGeom>
        </p:spPr>
      </p:pic>
      <p:sp>
        <p:nvSpPr>
          <p:cNvPr id="3" name="subtitle"/>
          <p:cNvSpPr>
            <a:spLocks noGrp="1"/>
          </p:cNvSpPr>
          <p:nvPr>
            <p:ph type="subTitle" idx="1"/>
          </p:nvPr>
        </p:nvSpPr>
        <p:spPr>
          <a:xfrm>
            <a:off x="2667000" y="2171700"/>
            <a:ext cx="4953000" cy="800100"/>
          </a:xfrm>
        </p:spPr>
        <p:txBody>
          <a:bodyPr>
            <a:normAutofit/>
          </a:bodyPr>
          <a:lstStyle>
            <a:lvl1pPr marL="0" indent="0" algn="ctr">
              <a:buNone/>
              <a:defRPr sz="2000">
                <a:solidFill>
                  <a:schemeClr val="tx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2" name="Title"/>
          <p:cNvSpPr>
            <a:spLocks noGrp="1"/>
          </p:cNvSpPr>
          <p:nvPr>
            <p:ph type="ctrTitle"/>
          </p:nvPr>
        </p:nvSpPr>
        <p:spPr>
          <a:xfrm>
            <a:off x="2419350" y="1295400"/>
            <a:ext cx="5410200" cy="860425"/>
          </a:xfrm>
        </p:spPr>
        <p:txBody>
          <a:bodyPr anchor="b" anchorCtr="0"/>
          <a:lstStyle>
            <a:lvl1pPr algn="ctr">
              <a:defRPr sz="3000">
                <a:solidFill>
                  <a:schemeClr val="accent2"/>
                </a:solidFill>
              </a:defRPr>
            </a:lvl1pPr>
          </a:lstStyle>
          <a:p>
            <a:r>
              <a:rPr lang="en-US" dirty="0" smtClean="0"/>
              <a:t>Click to edit Master title style</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6699" fill="hold"/>
                                        <p:tgtEl>
                                          <p:spTgt spid="8"/>
                                        </p:tgtEl>
                                      </p:cBhvr>
                                    </p:cmd>
                                  </p:childTnLst>
                                </p:cTn>
                              </p:par>
                              <p:par>
                                <p:cTn id="7" presetID="52" presetClass="entr" presetSubtype="0" fill="hold" grpId="0" nodeType="withEffect">
                                  <p:stCondLst>
                                    <p:cond delay="700"/>
                                  </p:stCondLst>
                                  <p:childTnLst>
                                    <p:set>
                                      <p:cBhvr>
                                        <p:cTn id="8" dur="1" fill="hold">
                                          <p:stCondLst>
                                            <p:cond delay="0"/>
                                          </p:stCondLst>
                                        </p:cTn>
                                        <p:tgtEl>
                                          <p:spTgt spid="2"/>
                                        </p:tgtEl>
                                        <p:attrNameLst>
                                          <p:attrName>style.visibility</p:attrName>
                                        </p:attrNameLst>
                                      </p:cBhvr>
                                      <p:to>
                                        <p:strVal val="visible"/>
                                      </p:to>
                                    </p:set>
                                    <p:animScale>
                                      <p:cBhvr>
                                        <p:cTn id="9" dur="1000" decel="50000" fill="hold">
                                          <p:stCondLst>
                                            <p:cond delay="0"/>
                                          </p:stCondLst>
                                        </p:cTn>
                                        <p:tgtEl>
                                          <p:spTgt spid="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0" dur="1000" decel="50000" fill="hold">
                                          <p:stCondLst>
                                            <p:cond delay="0"/>
                                          </p:stCondLst>
                                        </p:cTn>
                                        <p:tgtEl>
                                          <p:spTgt spid="2"/>
                                        </p:tgtEl>
                                        <p:attrNameLst>
                                          <p:attrName>ppt_x</p:attrName>
                                          <p:attrName>ppt_y</p:attrName>
                                        </p:attrNameLst>
                                      </p:cBhvr>
                                    </p:animMotion>
                                    <p:animEffect transition="in" filter="fade">
                                      <p:cBhvr>
                                        <p:cTn id="11" dur="1000"/>
                                        <p:tgtEl>
                                          <p:spTgt spid="2"/>
                                        </p:tgtEl>
                                      </p:cBhvr>
                                    </p:animEffect>
                                  </p:childTnLst>
                                </p:cTn>
                              </p:par>
                              <p:par>
                                <p:cTn id="12" presetID="52" presetClass="entr" presetSubtype="0" fill="hold" grpId="0" nodeType="withEffect">
                                  <p:stCondLst>
                                    <p:cond delay="1000"/>
                                  </p:stCondLst>
                                  <p:childTnLst>
                                    <p:set>
                                      <p:cBhvr>
                                        <p:cTn id="13" dur="1" fill="hold">
                                          <p:stCondLst>
                                            <p:cond delay="0"/>
                                          </p:stCondLst>
                                        </p:cTn>
                                        <p:tgtEl>
                                          <p:spTgt spid="3">
                                            <p:txEl>
                                              <p:pRg st="0" end="0"/>
                                            </p:txEl>
                                          </p:spTgt>
                                        </p:tgtEl>
                                        <p:attrNameLst>
                                          <p:attrName>style.visibility</p:attrName>
                                        </p:attrNameLst>
                                      </p:cBhvr>
                                      <p:to>
                                        <p:strVal val="visible"/>
                                      </p:to>
                                    </p:set>
                                    <p:animScale>
                                      <p:cBhvr>
                                        <p:cTn id="14" dur="1000" decel="50000" fill="hold">
                                          <p:stCondLst>
                                            <p:cond delay="0"/>
                                          </p:stCondLst>
                                        </p:cTn>
                                        <p:tgtEl>
                                          <p:spTgt spid="3">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3">
                                            <p:txEl>
                                              <p:pRg st="0" end="0"/>
                                            </p:txEl>
                                          </p:spTgt>
                                        </p:tgtEl>
                                        <p:attrNameLst>
                                          <p:attrName>ppt_x</p:attrName>
                                          <p:attrName>ppt_y</p:attrName>
                                        </p:attrNameLst>
                                      </p:cBhvr>
                                    </p:animMotion>
                                    <p:animEffect transition="in" filter="fade">
                                      <p:cBhvr>
                                        <p:cTn id="16" dur="10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repeatCount="indefinite" fill="remove" display="0">
                  <p:stCondLst>
                    <p:cond delay="indefinite"/>
                  </p:stCondLst>
                </p:cTn>
                <p:tgtEl>
                  <p:spTgt spid="8"/>
                </p:tgtEl>
              </p:cMediaNode>
            </p:video>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childTnLst>
        </p:cTn>
      </p:par>
    </p:tnLst>
    <p:bldLst>
      <p:bldP spid="3" grpId="0" build="p">
        <p:tmplLst>
          <p:tmpl lvl="1">
            <p:tnLst>
              <p:par>
                <p:cTn presetID="52" presetClass="entr" presetSubtype="0" fill="hold" nodeType="withEffect">
                  <p:stCondLst>
                    <p:cond delay="1000"/>
                  </p:stCondLst>
                  <p:childTnLst>
                    <p:set>
                      <p:cBhvr>
                        <p:cTn dur="1" fill="hold">
                          <p:stCondLst>
                            <p:cond delay="0"/>
                          </p:stCondLst>
                        </p:cTn>
                        <p:tgtEl>
                          <p:spTgt spid="3"/>
                        </p:tgtEl>
                        <p:attrNameLst>
                          <p:attrName>style.visibility</p:attrName>
                        </p:attrNameLst>
                      </p:cBhvr>
                      <p:to>
                        <p:strVal val="visible"/>
                      </p:to>
                    </p:set>
                    <p:animScale>
                      <p:cBhvr>
                        <p:cTn dur="1000" decel="50000" fill="hold">
                          <p:stCondLst>
                            <p:cond delay="0"/>
                          </p:stCondLst>
                        </p:cTn>
                        <p:tgtEl>
                          <p:spTgt spid="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dur="1000" decel="50000" fill="hold">
                          <p:stCondLst>
                            <p:cond delay="0"/>
                          </p:stCondLst>
                        </p:cTn>
                        <p:tgtEl>
                          <p:spTgt spid="3"/>
                        </p:tgtEl>
                        <p:attrNameLst>
                          <p:attrName>ppt_x</p:attrName>
                          <p:attrName>ppt_y</p:attrName>
                        </p:attrNameLst>
                      </p:cBhvr>
                    </p:animMotion>
                    <p:animEffect transition="in" filter="fade">
                      <p:cBhvr>
                        <p:cTn dur="1000"/>
                        <p:tgtEl>
                          <p:spTgt spid="3"/>
                        </p:tgtEl>
                      </p:cBhvr>
                    </p:animEffect>
                  </p:childTnLst>
                </p:cTn>
              </p:par>
            </p:tnLst>
          </p:tmpl>
        </p:tmplLst>
      </p:bldP>
      <p:bldP spid="2" grpId="0"/>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68A7C5C-CE20-4464-8069-CFE82B6030F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765940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600">
                <a:latin typeface="Arial" pitchFamily="34" charset="0"/>
                <a:cs typeface="Arial" pitchFamily="34" charset="0"/>
              </a:defRPr>
            </a:lvl1pPr>
          </a:lstStyle>
          <a:p>
            <a:r>
              <a:rPr lang="en-US" dirty="0" smtClean="0"/>
              <a:t>Click to edit Master title style</a:t>
            </a:r>
            <a:endParaRPr lang="en-CA" dirty="0"/>
          </a:p>
        </p:txBody>
      </p:sp>
      <p:sp>
        <p:nvSpPr>
          <p:cNvPr id="3" name="Content Placeholder 2"/>
          <p:cNvSpPr>
            <a:spLocks noGrp="1"/>
          </p:cNvSpPr>
          <p:nvPr>
            <p:ph idx="1"/>
          </p:nvPr>
        </p:nvSpPr>
        <p:spPr/>
        <p:txBody>
          <a:bodyPr/>
          <a:lstStyle>
            <a:lvl1pPr>
              <a:defRPr>
                <a:latin typeface="Arial" pitchFamily="34" charset="0"/>
                <a:cs typeface="Arial" pitchFamily="34" charset="0"/>
              </a:defRPr>
            </a:lvl1pPr>
            <a:lvl2pPr>
              <a:defRPr>
                <a:latin typeface="Arial" pitchFamily="34" charset="0"/>
                <a:cs typeface="Arial" pitchFamily="34" charset="0"/>
              </a:defRPr>
            </a:lvl2pPr>
            <a:lvl3pPr>
              <a:defRPr>
                <a:latin typeface="Arial" pitchFamily="34" charset="0"/>
                <a:cs typeface="Arial" pitchFamily="34" charset="0"/>
              </a:defRPr>
            </a:lvl3pPr>
            <a:lvl4pPr>
              <a:defRPr>
                <a:latin typeface="Arial" pitchFamily="34" charset="0"/>
                <a:cs typeface="Arial" pitchFamily="34" charset="0"/>
              </a:defRPr>
            </a:lvl4pPr>
            <a:lvl5pPr>
              <a:defRPr>
                <a:latin typeface="Arial" pitchFamily="34" charset="0"/>
                <a:cs typeface="Arial"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04D101-152F-4506-9DBA-7B4212AEF87F}" type="slidenum">
              <a:rPr lang="en-US"/>
              <a:pPr>
                <a:defRPr/>
              </a:pPr>
              <a:t>‹#›</a:t>
            </a:fld>
            <a:endParaRPr lang="en-US"/>
          </a:p>
        </p:txBody>
      </p:sp>
    </p:spTree>
    <p:extLst>
      <p:ext uri="{BB962C8B-B14F-4D97-AF65-F5344CB8AC3E}">
        <p14:creationId xmlns:p14="http://schemas.microsoft.com/office/powerpoint/2010/main" val="23289083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1D5C8F8-8D07-4716-AD6B-D3CB85C9A0FF}" type="slidenum">
              <a:rPr lang="en-US"/>
              <a:pPr>
                <a:defRPr/>
              </a:pPr>
              <a:t>‹#›</a:t>
            </a:fld>
            <a:endParaRPr lang="en-US"/>
          </a:p>
        </p:txBody>
      </p:sp>
    </p:spTree>
    <p:extLst>
      <p:ext uri="{BB962C8B-B14F-4D97-AF65-F5344CB8AC3E}">
        <p14:creationId xmlns:p14="http://schemas.microsoft.com/office/powerpoint/2010/main" val="24537879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A7652B05-9B1C-4470-877E-2E8E8197CC36}" type="slidenum">
              <a:rPr lang="en-US"/>
              <a:pPr>
                <a:defRPr/>
              </a:pPr>
              <a:t>‹#›</a:t>
            </a:fld>
            <a:endParaRPr lang="en-US"/>
          </a:p>
        </p:txBody>
      </p:sp>
    </p:spTree>
    <p:extLst>
      <p:ext uri="{BB962C8B-B14F-4D97-AF65-F5344CB8AC3E}">
        <p14:creationId xmlns:p14="http://schemas.microsoft.com/office/powerpoint/2010/main" val="14317969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6F0C84F-230C-4215-8F6C-C35D2DEB5040}" type="slidenum">
              <a:rPr lang="en-US"/>
              <a:pPr>
                <a:defRPr/>
              </a:pPr>
              <a:t>‹#›</a:t>
            </a:fld>
            <a:endParaRPr lang="en-US"/>
          </a:p>
        </p:txBody>
      </p:sp>
    </p:spTree>
    <p:extLst>
      <p:ext uri="{BB962C8B-B14F-4D97-AF65-F5344CB8AC3E}">
        <p14:creationId xmlns:p14="http://schemas.microsoft.com/office/powerpoint/2010/main" val="4503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200">
                <a:latin typeface="Arial" pitchFamily="34" charset="0"/>
                <a:cs typeface="Arial" pitchFamily="34" charset="0"/>
              </a:defRPr>
            </a:lvl1pPr>
          </a:lstStyle>
          <a:p>
            <a:r>
              <a:rPr lang="en-US" dirty="0" smtClean="0"/>
              <a:t>Click to edit Master title style</a:t>
            </a:r>
            <a:endParaRPr lang="en-CA" dirty="0"/>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E979E457-4D99-4DF5-A2F1-833055B4711E}" type="slidenum">
              <a:rPr lang="en-US"/>
              <a:pPr>
                <a:defRPr/>
              </a:pPr>
              <a:t>‹#›</a:t>
            </a:fld>
            <a:endParaRPr lang="en-US"/>
          </a:p>
        </p:txBody>
      </p:sp>
    </p:spTree>
    <p:extLst>
      <p:ext uri="{BB962C8B-B14F-4D97-AF65-F5344CB8AC3E}">
        <p14:creationId xmlns:p14="http://schemas.microsoft.com/office/powerpoint/2010/main" val="3956560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9EEFCF79-05D6-48DD-9A9C-5A83A42EABCB}" type="slidenum">
              <a:rPr lang="en-US"/>
              <a:pPr>
                <a:defRPr/>
              </a:pPr>
              <a:t>‹#›</a:t>
            </a:fld>
            <a:endParaRPr lang="en-US"/>
          </a:p>
        </p:txBody>
      </p:sp>
    </p:spTree>
    <p:extLst>
      <p:ext uri="{BB962C8B-B14F-4D97-AF65-F5344CB8AC3E}">
        <p14:creationId xmlns:p14="http://schemas.microsoft.com/office/powerpoint/2010/main" val="32032141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CB2E0BB-BBB0-4C81-8E5B-88D1E0662CF9}" type="slidenum">
              <a:rPr lang="en-US"/>
              <a:pPr>
                <a:defRPr/>
              </a:pPr>
              <a:t>‹#›</a:t>
            </a:fld>
            <a:endParaRPr lang="en-US"/>
          </a:p>
        </p:txBody>
      </p:sp>
    </p:spTree>
    <p:extLst>
      <p:ext uri="{BB962C8B-B14F-4D97-AF65-F5344CB8AC3E}">
        <p14:creationId xmlns:p14="http://schemas.microsoft.com/office/powerpoint/2010/main" val="30828487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F2A4478A-6829-48D2-B2F9-96F70966F984}" type="slidenum">
              <a:rPr lang="en-US"/>
              <a:pPr>
                <a:defRPr/>
              </a:pPr>
              <a:t>‹#›</a:t>
            </a:fld>
            <a:endParaRPr lang="en-US"/>
          </a:p>
        </p:txBody>
      </p:sp>
    </p:spTree>
    <p:extLst>
      <p:ext uri="{BB962C8B-B14F-4D97-AF65-F5344CB8AC3E}">
        <p14:creationId xmlns:p14="http://schemas.microsoft.com/office/powerpoint/2010/main" val="32473957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microsoft.com/office/2007/relationships/media" Target="../media/media1.wmv"/><Relationship Id="rId2" Type="http://schemas.openxmlformats.org/officeDocument/2006/relationships/theme" Target="../theme/theme2.xml"/><Relationship Id="rId1" Type="http://schemas.openxmlformats.org/officeDocument/2006/relationships/slideLayout" Target="../slideLayouts/slideLayout13.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video" Target="../media/media1.wmv"/></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dirty="0"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smtClean="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smtClean="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smtClean="0"/>
            </a:lvl1pPr>
          </a:lstStyle>
          <a:p>
            <a:pPr>
              <a:defRPr/>
            </a:pPr>
            <a:fld id="{697DF030-9B6C-4E3E-942C-B1DCF44CAA5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dt="0"/>
  <p:txStyles>
    <p:titleStyle>
      <a:lvl1pPr algn="ctr" rtl="0" eaLnBrk="0" fontAlgn="base" hangingPunct="0">
        <a:spcBef>
          <a:spcPct val="0"/>
        </a:spcBef>
        <a:spcAft>
          <a:spcPct val="0"/>
        </a:spcAft>
        <a:defRPr sz="3600">
          <a:solidFill>
            <a:schemeClr val="tx2"/>
          </a:solidFill>
          <a:latin typeface="Arial" pitchFamily="34" charset="0"/>
          <a:ea typeface="+mj-ea"/>
          <a:cs typeface="Arial" pitchFamily="34" charset="0"/>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pitchFamily="34" charset="0"/>
          <a:ea typeface="+mn-ea"/>
          <a:cs typeface="Arial" pitchFamily="34" charset="0"/>
        </a:defRPr>
      </a:lvl1pPr>
      <a:lvl2pPr marL="742950" indent="-285750" algn="l" rtl="0" eaLnBrk="0" fontAlgn="base" hangingPunct="0">
        <a:spcBef>
          <a:spcPct val="20000"/>
        </a:spcBef>
        <a:spcAft>
          <a:spcPct val="0"/>
        </a:spcAft>
        <a:buChar char="–"/>
        <a:defRPr sz="2800">
          <a:solidFill>
            <a:schemeClr val="tx1"/>
          </a:solidFill>
          <a:latin typeface="Arial" pitchFamily="34" charset="0"/>
          <a:cs typeface="Arial" pitchFamily="34" charset="0"/>
        </a:defRPr>
      </a:lvl2pPr>
      <a:lvl3pPr marL="1143000" indent="-228600" algn="l" rtl="0" eaLnBrk="0" fontAlgn="base" hangingPunct="0">
        <a:spcBef>
          <a:spcPct val="20000"/>
        </a:spcBef>
        <a:spcAft>
          <a:spcPct val="0"/>
        </a:spcAft>
        <a:buChar char="•"/>
        <a:defRPr sz="2400">
          <a:solidFill>
            <a:schemeClr val="tx1"/>
          </a:solidFill>
          <a:latin typeface="Arial" pitchFamily="34" charset="0"/>
          <a:cs typeface="Arial" pitchFamily="34" charset="0"/>
        </a:defRPr>
      </a:lvl3pPr>
      <a:lvl4pPr marL="1600200" indent="-228600" algn="l" rtl="0" eaLnBrk="0" fontAlgn="base" hangingPunct="0">
        <a:spcBef>
          <a:spcPct val="20000"/>
        </a:spcBef>
        <a:spcAft>
          <a:spcPct val="0"/>
        </a:spcAft>
        <a:buChar char="–"/>
        <a:defRPr sz="2000">
          <a:solidFill>
            <a:schemeClr val="tx1"/>
          </a:solidFill>
          <a:latin typeface="Arial" pitchFamily="34" charset="0"/>
          <a:cs typeface="Arial" pitchFamily="34" charset="0"/>
        </a:defRPr>
      </a:lvl4pPr>
      <a:lvl5pPr marL="2057400" indent="-228600" algn="l" rtl="0" eaLnBrk="0" fontAlgn="base" hangingPunct="0">
        <a:spcBef>
          <a:spcPct val="20000"/>
        </a:spcBef>
        <a:spcAft>
          <a:spcPct val="0"/>
        </a:spcAft>
        <a:buChar char="»"/>
        <a:defRPr sz="2000">
          <a:solidFill>
            <a:schemeClr val="tx1"/>
          </a:solidFill>
          <a:latin typeface="Arial" pitchFamily="34" charset="0"/>
          <a:cs typeface="Arial" pitchFamily="34" charset="0"/>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4" name="stick_figure_presenting_main_final2.mov">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6">
            <a:lum bright="6000" contrast="4000"/>
          </a:blip>
          <a:stretch>
            <a:fillRect/>
          </a:stretch>
        </p:blipFill>
        <p:spPr>
          <a:xfrm>
            <a:off x="0" y="0"/>
            <a:ext cx="9144000" cy="6858000"/>
          </a:xfrm>
          <a:prstGeom prst="rect">
            <a:avLst/>
          </a:prstGeom>
        </p:spPr>
      </p:pic>
      <p:sp>
        <p:nvSpPr>
          <p:cNvPr id="3" name="Text Placeholder 2"/>
          <p:cNvSpPr>
            <a:spLocks noGrp="1"/>
          </p:cNvSpPr>
          <p:nvPr>
            <p:ph type="body" idx="1"/>
          </p:nvPr>
        </p:nvSpPr>
        <p:spPr>
          <a:xfrm>
            <a:off x="1600200" y="1066800"/>
            <a:ext cx="7010400" cy="4038600"/>
          </a:xfrm>
          <a:prstGeom prst="rect">
            <a:avLst/>
          </a:prstGeom>
        </p:spPr>
        <p:txBody>
          <a:bodyPr vert="horz" lIns="91440" tIns="45720" rIns="91440" bIns="45720" rtlCol="0">
            <a:normAutofit/>
          </a:bodyPr>
          <a:lstStyle/>
          <a:p>
            <a:pPr lvl="0"/>
            <a:r>
              <a:rPr lang="en-US" dirty="0" smtClean="0"/>
              <a:t>Click to edit Master text styles</a:t>
            </a:r>
            <a:br>
              <a:rPr lang="en-US" dirty="0" smtClean="0"/>
            </a:br>
            <a:r>
              <a:rPr lang="en-US" dirty="0" smtClean="0"/>
              <a:t>Second level</a:t>
            </a:r>
            <a:br>
              <a:rPr lang="en-US" dirty="0" smtClean="0"/>
            </a:br>
            <a:r>
              <a:rPr lang="en-US" dirty="0" smtClean="0"/>
              <a:t>Third level</a:t>
            </a:r>
            <a:br>
              <a:rPr lang="en-US" dirty="0" smtClean="0"/>
            </a:br>
            <a:r>
              <a:rPr lang="en-US" dirty="0" smtClean="0"/>
              <a:t>Fourth level</a:t>
            </a:r>
            <a:br>
              <a:rPr lang="en-US" dirty="0" smtClean="0"/>
            </a:br>
            <a:r>
              <a:rPr lang="en-US" dirty="0" smtClean="0"/>
              <a:t>Fifth level</a:t>
            </a:r>
            <a:endParaRPr lang="en-US" dirty="0"/>
          </a:p>
        </p:txBody>
      </p:sp>
      <p:sp>
        <p:nvSpPr>
          <p:cNvPr id="2" name="Title Placeholder 1"/>
          <p:cNvSpPr>
            <a:spLocks noGrp="1"/>
          </p:cNvSpPr>
          <p:nvPr>
            <p:ph type="title"/>
          </p:nvPr>
        </p:nvSpPr>
        <p:spPr>
          <a:xfrm>
            <a:off x="457200" y="427037"/>
            <a:ext cx="8153400" cy="639763"/>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Tree>
  </p:cSld>
  <p:clrMap bg1="lt1" tx1="dk1" bg2="lt2" tx2="dk2" accent1="accent1" accent2="accent2" accent3="accent3" accent4="accent4" accent5="accent5" accent6="accent6" hlink="hlink" folHlink="folHlink"/>
  <p:sldLayoutIdLst>
    <p:sldLayoutId id="2147483668" r:id="rId1"/>
  </p:sldLayoutIdLs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5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repeatCount="indefinite" fill="remove"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hf sldNum="0" hdr="0" dt="0"/>
  <p:txStyles>
    <p:titleStyle>
      <a:lvl1pPr algn="ctr" defTabSz="914400" rtl="0" eaLnBrk="1" latinLnBrk="0" hangingPunct="1">
        <a:spcBef>
          <a:spcPct val="0"/>
        </a:spcBef>
        <a:buNone/>
        <a:defRPr sz="2800" b="1" kern="1200" baseline="0">
          <a:solidFill>
            <a:schemeClr val="bg2"/>
          </a:solidFill>
          <a:latin typeface="+mj-lt"/>
          <a:ea typeface="+mj-ea"/>
          <a:cs typeface="Segoe UI" pitchFamily="34" charset="0"/>
        </a:defRPr>
      </a:lvl1pPr>
    </p:titleStyle>
    <p:bodyStyle>
      <a:lvl1pPr marL="0" indent="0" algn="l" defTabSz="914400" rtl="0" eaLnBrk="1" latinLnBrk="0" hangingPunct="1">
        <a:lnSpc>
          <a:spcPct val="100000"/>
        </a:lnSpc>
        <a:spcBef>
          <a:spcPct val="20000"/>
        </a:spcBef>
        <a:buClr>
          <a:schemeClr val="accent1">
            <a:lumMod val="20000"/>
            <a:lumOff val="80000"/>
          </a:schemeClr>
        </a:buClr>
        <a:buSzPct val="70000"/>
        <a:buFont typeface="Arial" pitchFamily="34" charset="0"/>
        <a:buNone/>
        <a:defRPr sz="2400" kern="1200">
          <a:solidFill>
            <a:schemeClr val="tx2">
              <a:lumMod val="75000"/>
            </a:schemeClr>
          </a:solidFill>
          <a:latin typeface="+mn-lt"/>
          <a:ea typeface="+mn-ea"/>
          <a:cs typeface="Segoe UI" pitchFamily="34" charset="0"/>
        </a:defRPr>
      </a:lvl1pPr>
      <a:lvl2pPr marL="457200" indent="0" algn="l" defTabSz="914400" rtl="0" eaLnBrk="1" latinLnBrk="0" hangingPunct="1">
        <a:lnSpc>
          <a:spcPct val="100000"/>
        </a:lnSpc>
        <a:spcBef>
          <a:spcPct val="20000"/>
        </a:spcBef>
        <a:buClr>
          <a:schemeClr val="accent1">
            <a:lumMod val="20000"/>
            <a:lumOff val="80000"/>
          </a:schemeClr>
        </a:buClr>
        <a:buSzPct val="70000"/>
        <a:buFont typeface="Arial" pitchFamily="34" charset="0"/>
        <a:buNone/>
        <a:defRPr sz="2800" kern="1200">
          <a:solidFill>
            <a:schemeClr val="tx2">
              <a:lumMod val="75000"/>
            </a:schemeClr>
          </a:solidFill>
          <a:latin typeface="+mn-lt"/>
          <a:ea typeface="+mn-ea"/>
          <a:cs typeface="Segoe UI" pitchFamily="34" charset="0"/>
        </a:defRPr>
      </a:lvl2pPr>
      <a:lvl3pPr marL="914400" indent="0" algn="l" defTabSz="914400" rtl="0" eaLnBrk="1" latinLnBrk="0" hangingPunct="1">
        <a:lnSpc>
          <a:spcPct val="100000"/>
        </a:lnSpc>
        <a:spcBef>
          <a:spcPct val="20000"/>
        </a:spcBef>
        <a:buClr>
          <a:schemeClr val="accent1">
            <a:lumMod val="20000"/>
            <a:lumOff val="80000"/>
          </a:schemeClr>
        </a:buClr>
        <a:buSzPct val="70000"/>
        <a:buFont typeface="Arial" pitchFamily="34" charset="0"/>
        <a:buNone/>
        <a:defRPr sz="2400" kern="1200">
          <a:solidFill>
            <a:schemeClr val="tx2">
              <a:lumMod val="75000"/>
            </a:schemeClr>
          </a:solidFill>
          <a:latin typeface="+mn-lt"/>
          <a:ea typeface="+mn-ea"/>
          <a:cs typeface="Segoe UI" pitchFamily="34" charset="0"/>
        </a:defRPr>
      </a:lvl3pPr>
      <a:lvl4pPr marL="1371600" indent="0" algn="l" defTabSz="914400" rtl="0" eaLnBrk="1" latinLnBrk="0" hangingPunct="1">
        <a:lnSpc>
          <a:spcPct val="100000"/>
        </a:lnSpc>
        <a:spcBef>
          <a:spcPct val="20000"/>
        </a:spcBef>
        <a:buClr>
          <a:schemeClr val="accent1">
            <a:lumMod val="20000"/>
            <a:lumOff val="80000"/>
          </a:schemeClr>
        </a:buClr>
        <a:buSzPct val="70000"/>
        <a:buFont typeface="Arial" pitchFamily="34" charset="0"/>
        <a:buNone/>
        <a:defRPr sz="2000" kern="1200">
          <a:solidFill>
            <a:schemeClr val="tx2">
              <a:lumMod val="75000"/>
            </a:schemeClr>
          </a:solidFill>
          <a:latin typeface="+mn-lt"/>
          <a:ea typeface="+mn-ea"/>
          <a:cs typeface="Segoe UI" pitchFamily="34" charset="0"/>
        </a:defRPr>
      </a:lvl4pPr>
      <a:lvl5pPr marL="1828800" indent="0" algn="l" defTabSz="914400" rtl="0" eaLnBrk="1" latinLnBrk="0" hangingPunct="1">
        <a:lnSpc>
          <a:spcPct val="100000"/>
        </a:lnSpc>
        <a:spcBef>
          <a:spcPct val="20000"/>
        </a:spcBef>
        <a:buClr>
          <a:schemeClr val="accent1">
            <a:lumMod val="20000"/>
            <a:lumOff val="80000"/>
          </a:schemeClr>
        </a:buClr>
        <a:buSzPct val="70000"/>
        <a:buFont typeface="Arial" pitchFamily="34" charset="0"/>
        <a:buNone/>
        <a:defRPr sz="2000" kern="1200">
          <a:solidFill>
            <a:schemeClr val="tx2">
              <a:lumMod val="75000"/>
            </a:schemeClr>
          </a:solidFill>
          <a:latin typeface="+mn-lt"/>
          <a:ea typeface="+mn-ea"/>
          <a:cs typeface="Segoe UI"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fontAlgn="auto">
              <a:spcBef>
                <a:spcPts val="0"/>
              </a:spcBef>
              <a:spcAft>
                <a:spcPts val="0"/>
              </a:spcAft>
            </a:pPr>
            <a:endParaRPr lang="en-US">
              <a:solidFill>
                <a:prstClr val="black">
                  <a:tint val="75000"/>
                </a:prstClr>
              </a:solidFill>
              <a:latin typeface="Calibri"/>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fontAlgn="auto">
              <a:spcBef>
                <a:spcPts val="0"/>
              </a:spcBef>
              <a:spcAft>
                <a:spcPts val="0"/>
              </a:spcAft>
            </a:pPr>
            <a:fld id="{068A7C5C-CE20-4464-8069-CFE82B6030F5}" type="slidenum">
              <a:rPr lang="en-US" smtClean="0">
                <a:solidFill>
                  <a:prstClr val="black">
                    <a:tint val="75000"/>
                  </a:prstClr>
                </a:solidFill>
                <a:latin typeface="Calibri"/>
              </a:rPr>
              <a:pPr fontAlgn="auto">
                <a:spcBef>
                  <a:spcPts val="0"/>
                </a:spcBef>
                <a:spcAft>
                  <a:spcPts val="0"/>
                </a:spcAft>
              </a:pPr>
              <a:t>‹#›</a:t>
            </a:fld>
            <a:endParaRPr lang="en-US">
              <a:solidFill>
                <a:prstClr val="black">
                  <a:tint val="75000"/>
                </a:prstClr>
              </a:solidFill>
              <a:latin typeface="Calibri"/>
            </a:endParaRPr>
          </a:p>
        </p:txBody>
      </p:sp>
    </p:spTree>
    <p:extLst>
      <p:ext uri="{BB962C8B-B14F-4D97-AF65-F5344CB8AC3E}">
        <p14:creationId xmlns:p14="http://schemas.microsoft.com/office/powerpoint/2010/main" val="3104488350"/>
      </p:ext>
    </p:extLst>
  </p:cSld>
  <p:clrMap bg1="lt1" tx1="dk1" bg2="lt2" tx2="dk2" accent1="accent1" accent2="accent2" accent3="accent3" accent4="accent4" accent5="accent5" accent6="accent6" hlink="hlink" folHlink="folHlink"/>
  <p:sldLayoutIdLst>
    <p:sldLayoutId id="2147483672" r:id="rId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0.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10.png"/><Relationship Id="rId18" Type="http://schemas.microsoft.com/office/2007/relationships/hdphoto" Target="../media/hdphoto8.wdp"/><Relationship Id="rId26" Type="http://schemas.microsoft.com/office/2007/relationships/hdphoto" Target="../media/hdphoto12.wdp"/><Relationship Id="rId39" Type="http://schemas.openxmlformats.org/officeDocument/2006/relationships/image" Target="../media/image29.png"/><Relationship Id="rId3" Type="http://schemas.openxmlformats.org/officeDocument/2006/relationships/image" Target="../media/image5.png"/><Relationship Id="rId21" Type="http://schemas.openxmlformats.org/officeDocument/2006/relationships/image" Target="../media/image14.png"/><Relationship Id="rId34" Type="http://schemas.openxmlformats.org/officeDocument/2006/relationships/image" Target="../media/image24.png"/><Relationship Id="rId7" Type="http://schemas.openxmlformats.org/officeDocument/2006/relationships/image" Target="../media/image7.png"/><Relationship Id="rId12" Type="http://schemas.microsoft.com/office/2007/relationships/hdphoto" Target="../media/hdphoto5.wdp"/><Relationship Id="rId17" Type="http://schemas.openxmlformats.org/officeDocument/2006/relationships/image" Target="../media/image12.png"/><Relationship Id="rId25" Type="http://schemas.openxmlformats.org/officeDocument/2006/relationships/image" Target="../media/image16.png"/><Relationship Id="rId33" Type="http://schemas.openxmlformats.org/officeDocument/2006/relationships/image" Target="../media/image23.png"/><Relationship Id="rId38" Type="http://schemas.openxmlformats.org/officeDocument/2006/relationships/image" Target="../media/image28.png"/><Relationship Id="rId2" Type="http://schemas.openxmlformats.org/officeDocument/2006/relationships/image" Target="../media/image4.png"/><Relationship Id="rId16" Type="http://schemas.microsoft.com/office/2007/relationships/hdphoto" Target="../media/hdphoto7.wdp"/><Relationship Id="rId20" Type="http://schemas.microsoft.com/office/2007/relationships/hdphoto" Target="../media/hdphoto9.wdp"/><Relationship Id="rId29" Type="http://schemas.openxmlformats.org/officeDocument/2006/relationships/image" Target="../media/image19.png"/><Relationship Id="rId1" Type="http://schemas.openxmlformats.org/officeDocument/2006/relationships/slideLayout" Target="../slideLayouts/slideLayout14.xml"/><Relationship Id="rId6" Type="http://schemas.microsoft.com/office/2007/relationships/hdphoto" Target="../media/hdphoto2.wdp"/><Relationship Id="rId11" Type="http://schemas.openxmlformats.org/officeDocument/2006/relationships/image" Target="../media/image9.png"/><Relationship Id="rId24" Type="http://schemas.microsoft.com/office/2007/relationships/hdphoto" Target="../media/hdphoto11.wdp"/><Relationship Id="rId32" Type="http://schemas.openxmlformats.org/officeDocument/2006/relationships/image" Target="../media/image22.png"/><Relationship Id="rId37" Type="http://schemas.openxmlformats.org/officeDocument/2006/relationships/image" Target="../media/image27.png"/><Relationship Id="rId5" Type="http://schemas.openxmlformats.org/officeDocument/2006/relationships/image" Target="../media/image6.png"/><Relationship Id="rId15" Type="http://schemas.openxmlformats.org/officeDocument/2006/relationships/image" Target="../media/image11.png"/><Relationship Id="rId23" Type="http://schemas.openxmlformats.org/officeDocument/2006/relationships/image" Target="../media/image15.png"/><Relationship Id="rId28" Type="http://schemas.openxmlformats.org/officeDocument/2006/relationships/image" Target="../media/image18.png"/><Relationship Id="rId36" Type="http://schemas.openxmlformats.org/officeDocument/2006/relationships/image" Target="../media/image26.png"/><Relationship Id="rId10" Type="http://schemas.microsoft.com/office/2007/relationships/hdphoto" Target="../media/hdphoto4.wdp"/><Relationship Id="rId19" Type="http://schemas.openxmlformats.org/officeDocument/2006/relationships/image" Target="../media/image13.png"/><Relationship Id="rId31" Type="http://schemas.openxmlformats.org/officeDocument/2006/relationships/image" Target="../media/image21.png"/><Relationship Id="rId4" Type="http://schemas.microsoft.com/office/2007/relationships/hdphoto" Target="../media/hdphoto1.wdp"/><Relationship Id="rId9" Type="http://schemas.openxmlformats.org/officeDocument/2006/relationships/image" Target="../media/image8.png"/><Relationship Id="rId14" Type="http://schemas.microsoft.com/office/2007/relationships/hdphoto" Target="../media/hdphoto6.wdp"/><Relationship Id="rId22" Type="http://schemas.microsoft.com/office/2007/relationships/hdphoto" Target="../media/hdphoto10.wdp"/><Relationship Id="rId27" Type="http://schemas.openxmlformats.org/officeDocument/2006/relationships/image" Target="../media/image17.png"/><Relationship Id="rId30" Type="http://schemas.openxmlformats.org/officeDocument/2006/relationships/image" Target="../media/image20.png"/><Relationship Id="rId35" Type="http://schemas.openxmlformats.org/officeDocument/2006/relationships/image" Target="../media/image25.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gi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35.gif"/><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gif"/><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39.gif"/><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40.gif"/><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95736" y="1268760"/>
            <a:ext cx="4824536" cy="2385913"/>
          </a:xfrm>
        </p:spPr>
        <p:txBody>
          <a:bodyPr>
            <a:normAutofit/>
          </a:bodyPr>
          <a:lstStyle/>
          <a:p>
            <a:r>
              <a:rPr lang="en-US" sz="2800" dirty="0" smtClean="0"/>
              <a:t>Nishiiyuu Life Skills Personal Development Program</a:t>
            </a:r>
            <a:endParaRPr lang="en-US" sz="2800" dirty="0"/>
          </a:p>
        </p:txBody>
      </p:sp>
      <p:sp>
        <p:nvSpPr>
          <p:cNvPr id="3" name="Subtitle 2"/>
          <p:cNvSpPr>
            <a:spLocks noGrp="1"/>
          </p:cNvSpPr>
          <p:nvPr>
            <p:ph type="subTitle" idx="1"/>
          </p:nvPr>
        </p:nvSpPr>
        <p:spPr/>
        <p:txBody>
          <a:bodyPr/>
          <a:lstStyle/>
          <a:p>
            <a:r>
              <a:rPr lang="en-CA" dirty="0" smtClean="0"/>
              <a:t>Day 2</a:t>
            </a:r>
            <a:endParaRPr lang="en-CA" dirty="0"/>
          </a:p>
        </p:txBody>
      </p:sp>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22156570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76672"/>
            <a:ext cx="8229600" cy="1143000"/>
          </a:xfrm>
        </p:spPr>
        <p:txBody>
          <a:bodyPr>
            <a:normAutofit/>
          </a:bodyPr>
          <a:lstStyle/>
          <a:p>
            <a:r>
              <a:rPr lang="en-CA" sz="2400" dirty="0" smtClean="0"/>
              <a:t>Values of the Nishiiyuu Way</a:t>
            </a:r>
            <a:endParaRPr lang="en-CA" sz="2400" dirty="0"/>
          </a:p>
        </p:txBody>
      </p:sp>
      <p:sp>
        <p:nvSpPr>
          <p:cNvPr id="3" name="Content Placeholder 2"/>
          <p:cNvSpPr>
            <a:spLocks noGrp="1"/>
          </p:cNvSpPr>
          <p:nvPr>
            <p:ph idx="1"/>
          </p:nvPr>
        </p:nvSpPr>
        <p:spPr>
          <a:xfrm>
            <a:off x="457200" y="1916832"/>
            <a:ext cx="8229600" cy="4209331"/>
          </a:xfrm>
        </p:spPr>
        <p:txBody>
          <a:bodyPr>
            <a:normAutofit/>
          </a:bodyPr>
          <a:lstStyle/>
          <a:p>
            <a:pPr lvl="0"/>
            <a:r>
              <a:rPr lang="en-CA" sz="2400" dirty="0"/>
              <a:t>Humility and </a:t>
            </a:r>
            <a:r>
              <a:rPr lang="en-CA" sz="2400" dirty="0" smtClean="0"/>
              <a:t>integrity</a:t>
            </a:r>
          </a:p>
          <a:p>
            <a:pPr lvl="0"/>
            <a:endParaRPr lang="en-CA" sz="2400" dirty="0"/>
          </a:p>
          <a:p>
            <a:pPr lvl="0"/>
            <a:r>
              <a:rPr lang="en-CA" sz="2400" dirty="0"/>
              <a:t>Gender </a:t>
            </a:r>
            <a:r>
              <a:rPr lang="en-CA" sz="2400" dirty="0" smtClean="0"/>
              <a:t>Equality</a:t>
            </a:r>
          </a:p>
          <a:p>
            <a:pPr lvl="0"/>
            <a:endParaRPr lang="en-CA" sz="2400" dirty="0"/>
          </a:p>
          <a:p>
            <a:pPr lvl="0"/>
            <a:r>
              <a:rPr lang="en-CA" sz="2400" dirty="0"/>
              <a:t>Equality according to capacity and </a:t>
            </a:r>
            <a:r>
              <a:rPr lang="en-CA" sz="2400" dirty="0" smtClean="0"/>
              <a:t>capability</a:t>
            </a:r>
          </a:p>
          <a:p>
            <a:pPr lvl="0"/>
            <a:endParaRPr lang="en-CA" sz="2400" dirty="0"/>
          </a:p>
          <a:p>
            <a:r>
              <a:rPr lang="en-CA" sz="2400" dirty="0"/>
              <a:t>Balance and harmonization with all Creation – all living animals and every living thing</a:t>
            </a:r>
          </a:p>
        </p:txBody>
      </p:sp>
    </p:spTree>
    <p:extLst>
      <p:ext uri="{BB962C8B-B14F-4D97-AF65-F5344CB8AC3E}">
        <p14:creationId xmlns:p14="http://schemas.microsoft.com/office/powerpoint/2010/main" val="8716407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76672"/>
            <a:ext cx="8229600" cy="1143000"/>
          </a:xfrm>
        </p:spPr>
        <p:txBody>
          <a:bodyPr>
            <a:normAutofit/>
          </a:bodyPr>
          <a:lstStyle/>
          <a:p>
            <a:r>
              <a:rPr lang="en-CA" sz="2400" dirty="0" smtClean="0"/>
              <a:t>Values of the Nishiiyuu Way</a:t>
            </a:r>
            <a:endParaRPr lang="en-CA" sz="2400" dirty="0"/>
          </a:p>
        </p:txBody>
      </p:sp>
      <p:sp>
        <p:nvSpPr>
          <p:cNvPr id="3" name="Content Placeholder 2"/>
          <p:cNvSpPr>
            <a:spLocks noGrp="1"/>
          </p:cNvSpPr>
          <p:nvPr>
            <p:ph idx="1"/>
          </p:nvPr>
        </p:nvSpPr>
        <p:spPr>
          <a:xfrm>
            <a:off x="457200" y="1916832"/>
            <a:ext cx="8229600" cy="4209331"/>
          </a:xfrm>
        </p:spPr>
        <p:txBody>
          <a:bodyPr>
            <a:normAutofit/>
          </a:bodyPr>
          <a:lstStyle/>
          <a:p>
            <a:pPr lvl="0"/>
            <a:r>
              <a:rPr lang="en-CA" sz="2400" dirty="0"/>
              <a:t>Know the gifts the Creator gives you, they are all in you. </a:t>
            </a:r>
            <a:endParaRPr lang="en-CA" sz="2400" dirty="0" smtClean="0"/>
          </a:p>
          <a:p>
            <a:pPr lvl="0"/>
            <a:endParaRPr lang="en-CA" sz="2400" dirty="0"/>
          </a:p>
          <a:p>
            <a:pPr lvl="0"/>
            <a:r>
              <a:rPr lang="en-CA" sz="2400" dirty="0" smtClean="0"/>
              <a:t>You </a:t>
            </a:r>
            <a:r>
              <a:rPr lang="en-CA" sz="2400" dirty="0"/>
              <a:t>are a witness on behalf of Chiishaaminituu and speak on behalf of Chiishaaminituu, the voice of Chiishaaminituu which encompasses the earth. Why you were given the gift of sight and sound. </a:t>
            </a:r>
            <a:endParaRPr lang="en-CA" sz="2400" dirty="0" smtClean="0"/>
          </a:p>
          <a:p>
            <a:pPr lvl="0"/>
            <a:endParaRPr lang="en-CA" dirty="0"/>
          </a:p>
        </p:txBody>
      </p:sp>
    </p:spTree>
    <p:extLst>
      <p:ext uri="{BB962C8B-B14F-4D97-AF65-F5344CB8AC3E}">
        <p14:creationId xmlns:p14="http://schemas.microsoft.com/office/powerpoint/2010/main" val="38607386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76672"/>
            <a:ext cx="8229600" cy="1143000"/>
          </a:xfrm>
        </p:spPr>
        <p:txBody>
          <a:bodyPr>
            <a:normAutofit/>
          </a:bodyPr>
          <a:lstStyle/>
          <a:p>
            <a:r>
              <a:rPr lang="en-CA" sz="2400" dirty="0" smtClean="0"/>
              <a:t>Values of the Nishiiyuu Way</a:t>
            </a:r>
            <a:endParaRPr lang="en-CA" sz="2400" dirty="0"/>
          </a:p>
        </p:txBody>
      </p:sp>
      <p:sp>
        <p:nvSpPr>
          <p:cNvPr id="3" name="Content Placeholder 2"/>
          <p:cNvSpPr>
            <a:spLocks noGrp="1"/>
          </p:cNvSpPr>
          <p:nvPr>
            <p:ph idx="1"/>
          </p:nvPr>
        </p:nvSpPr>
        <p:spPr>
          <a:xfrm>
            <a:off x="457200" y="2395914"/>
            <a:ext cx="8229600" cy="3633267"/>
          </a:xfrm>
        </p:spPr>
        <p:txBody>
          <a:bodyPr>
            <a:normAutofit/>
          </a:bodyPr>
          <a:lstStyle/>
          <a:p>
            <a:pPr lvl="0"/>
            <a:r>
              <a:rPr lang="en-CA" sz="2400" dirty="0" smtClean="0"/>
              <a:t>All </a:t>
            </a:r>
            <a:r>
              <a:rPr lang="en-CA" sz="2400" dirty="0"/>
              <a:t>that you have is sacred and how to use those gifts in a sacred manner. You walk your talk. </a:t>
            </a:r>
            <a:endParaRPr lang="en-CA" sz="2400" dirty="0" smtClean="0"/>
          </a:p>
          <a:p>
            <a:pPr lvl="0"/>
            <a:endParaRPr lang="en-CA" sz="2400" dirty="0"/>
          </a:p>
          <a:p>
            <a:pPr lvl="0"/>
            <a:r>
              <a:rPr lang="en-CA" sz="2400" dirty="0" smtClean="0"/>
              <a:t>Protocols </a:t>
            </a:r>
            <a:r>
              <a:rPr lang="en-CA" sz="2400" dirty="0"/>
              <a:t>of mating, whether human or all living thing are the same. </a:t>
            </a:r>
          </a:p>
        </p:txBody>
      </p:sp>
    </p:spTree>
    <p:extLst>
      <p:ext uri="{BB962C8B-B14F-4D97-AF65-F5344CB8AC3E}">
        <p14:creationId xmlns:p14="http://schemas.microsoft.com/office/powerpoint/2010/main" val="12448536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476672"/>
            <a:ext cx="8229600" cy="1143000"/>
          </a:xfrm>
        </p:spPr>
        <p:txBody>
          <a:bodyPr/>
          <a:lstStyle/>
          <a:p>
            <a:r>
              <a:rPr lang="en-CA" sz="2400" dirty="0">
                <a:solidFill>
                  <a:prstClr val="black"/>
                </a:solidFill>
              </a:rPr>
              <a:t>Values of the Nishiiyuu Way</a:t>
            </a:r>
            <a:endParaRPr lang="en-CA" dirty="0"/>
          </a:p>
        </p:txBody>
      </p:sp>
      <p:sp>
        <p:nvSpPr>
          <p:cNvPr id="3" name="Content Placeholder 2"/>
          <p:cNvSpPr>
            <a:spLocks noGrp="1"/>
          </p:cNvSpPr>
          <p:nvPr>
            <p:ph idx="1"/>
          </p:nvPr>
        </p:nvSpPr>
        <p:spPr>
          <a:xfrm>
            <a:off x="457200" y="1844824"/>
            <a:ext cx="8229600" cy="4281339"/>
          </a:xfrm>
        </p:spPr>
        <p:txBody>
          <a:bodyPr/>
          <a:lstStyle/>
          <a:p>
            <a:pPr lvl="0"/>
            <a:r>
              <a:rPr lang="en-CA" sz="2400" dirty="0"/>
              <a:t>Protocols of hunting and respecting the animal, offering before and after the feast</a:t>
            </a:r>
            <a:r>
              <a:rPr lang="en-CA" sz="2400" dirty="0" smtClean="0"/>
              <a:t>.</a:t>
            </a:r>
          </a:p>
          <a:p>
            <a:pPr marL="0" lvl="0" indent="0">
              <a:buNone/>
            </a:pPr>
            <a:r>
              <a:rPr lang="en-CA" sz="2400" dirty="0" smtClean="0"/>
              <a:t> </a:t>
            </a:r>
            <a:endParaRPr lang="en-CA" sz="2400" dirty="0"/>
          </a:p>
          <a:p>
            <a:pPr lvl="0"/>
            <a:r>
              <a:rPr lang="en-CA" sz="2400" dirty="0"/>
              <a:t>Faith, hope and love, and number one is love. Love brings faith and hope. </a:t>
            </a:r>
          </a:p>
          <a:p>
            <a:endParaRPr lang="en-CA" dirty="0"/>
          </a:p>
        </p:txBody>
      </p:sp>
    </p:spTree>
    <p:extLst>
      <p:ext uri="{BB962C8B-B14F-4D97-AF65-F5344CB8AC3E}">
        <p14:creationId xmlns:p14="http://schemas.microsoft.com/office/powerpoint/2010/main" val="37224487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a:xfrm>
            <a:off x="457200" y="1772816"/>
            <a:ext cx="8229600" cy="4353347"/>
          </a:xfrm>
        </p:spPr>
        <p:txBody>
          <a:bodyPr/>
          <a:lstStyle/>
          <a:p>
            <a:pPr marL="0" indent="0">
              <a:buNone/>
            </a:pPr>
            <a:r>
              <a:rPr lang="en-CA" sz="2400" i="1" dirty="0"/>
              <a:t>The Nishiiyuu Way</a:t>
            </a:r>
            <a:r>
              <a:rPr lang="en-CA" sz="2400" dirty="0"/>
              <a:t> is the Way of Our Ancestors.</a:t>
            </a:r>
          </a:p>
          <a:p>
            <a:pPr marL="0" indent="0">
              <a:buNone/>
            </a:pPr>
            <a:r>
              <a:rPr lang="en-CA" sz="2400" dirty="0"/>
              <a:t> </a:t>
            </a:r>
          </a:p>
          <a:p>
            <a:pPr marL="0" indent="0">
              <a:buNone/>
            </a:pPr>
            <a:r>
              <a:rPr lang="en-CA" sz="2400" i="1" dirty="0"/>
              <a:t>The Nishiiyuu Way</a:t>
            </a:r>
            <a:r>
              <a:rPr lang="en-CA" sz="2400" dirty="0"/>
              <a:t> is setting aside our ego and living life with acceptance and tolerance of all Peoples beliefs and cultures. </a:t>
            </a:r>
          </a:p>
          <a:p>
            <a:pPr marL="0" indent="0">
              <a:buNone/>
            </a:pPr>
            <a:endParaRPr lang="en-CA" dirty="0"/>
          </a:p>
        </p:txBody>
      </p:sp>
    </p:spTree>
    <p:extLst>
      <p:ext uri="{BB962C8B-B14F-4D97-AF65-F5344CB8AC3E}">
        <p14:creationId xmlns:p14="http://schemas.microsoft.com/office/powerpoint/2010/main" val="25201205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a:xfrm>
            <a:off x="457200" y="1988840"/>
            <a:ext cx="8229600" cy="4137323"/>
          </a:xfrm>
        </p:spPr>
        <p:txBody>
          <a:bodyPr/>
          <a:lstStyle/>
          <a:p>
            <a:pPr marL="0" indent="0">
              <a:buNone/>
            </a:pPr>
            <a:r>
              <a:rPr lang="en-CA" sz="2400" i="1" dirty="0"/>
              <a:t>The Nishiiyuu Way</a:t>
            </a:r>
            <a:r>
              <a:rPr lang="en-CA" sz="2400" dirty="0"/>
              <a:t> is not passing judgment on other’s behaviours, respecting all life whether human or otherwise.</a:t>
            </a:r>
          </a:p>
          <a:p>
            <a:pPr marL="0" indent="0">
              <a:buNone/>
            </a:pPr>
            <a:r>
              <a:rPr lang="en-CA" sz="2400" dirty="0"/>
              <a:t> </a:t>
            </a:r>
          </a:p>
          <a:p>
            <a:pPr marL="0" indent="0">
              <a:buNone/>
            </a:pPr>
            <a:r>
              <a:rPr lang="en-CA" sz="2400" i="1" dirty="0"/>
              <a:t>The Nishiiyuu Way</a:t>
            </a:r>
            <a:r>
              <a:rPr lang="en-CA" sz="2400" dirty="0"/>
              <a:t> accepts and believes that everything and everyone is spirit. </a:t>
            </a:r>
          </a:p>
          <a:p>
            <a:endParaRPr lang="en-CA" dirty="0"/>
          </a:p>
        </p:txBody>
      </p:sp>
    </p:spTree>
    <p:extLst>
      <p:ext uri="{BB962C8B-B14F-4D97-AF65-F5344CB8AC3E}">
        <p14:creationId xmlns:p14="http://schemas.microsoft.com/office/powerpoint/2010/main" val="389772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a:xfrm>
            <a:off x="457200" y="1988840"/>
            <a:ext cx="8229600" cy="4137323"/>
          </a:xfrm>
        </p:spPr>
        <p:txBody>
          <a:bodyPr>
            <a:normAutofit/>
          </a:bodyPr>
          <a:lstStyle/>
          <a:p>
            <a:pPr marL="0" indent="0">
              <a:buNone/>
            </a:pPr>
            <a:r>
              <a:rPr lang="en-CA" sz="2400" i="1" dirty="0"/>
              <a:t>The Nishiiyuu Way</a:t>
            </a:r>
            <a:r>
              <a:rPr lang="en-CA" sz="2400" dirty="0"/>
              <a:t> actions shall not in any way diminish or harm our spirit or another’s spirit in any harmful way. </a:t>
            </a:r>
          </a:p>
          <a:p>
            <a:pPr marL="0" indent="0">
              <a:buNone/>
            </a:pPr>
            <a:r>
              <a:rPr lang="en-CA" sz="2400" dirty="0"/>
              <a:t> </a:t>
            </a:r>
          </a:p>
          <a:p>
            <a:pPr marL="0" indent="0">
              <a:buNone/>
            </a:pPr>
            <a:r>
              <a:rPr lang="en-CA" sz="2400" i="1" dirty="0"/>
              <a:t>The Nishiiyuu Way</a:t>
            </a:r>
            <a:r>
              <a:rPr lang="en-CA" sz="2400" dirty="0"/>
              <a:t> is totally accepting and being proud of whom we are and not coveting the ways of other cultures. </a:t>
            </a:r>
          </a:p>
        </p:txBody>
      </p:sp>
    </p:spTree>
    <p:extLst>
      <p:ext uri="{BB962C8B-B14F-4D97-AF65-F5344CB8AC3E}">
        <p14:creationId xmlns:p14="http://schemas.microsoft.com/office/powerpoint/2010/main" val="81870529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a:xfrm>
            <a:off x="899592" y="2060848"/>
            <a:ext cx="7200800" cy="3312368"/>
          </a:xfrm>
        </p:spPr>
        <p:txBody>
          <a:bodyPr/>
          <a:lstStyle/>
          <a:p>
            <a:pPr marL="0" indent="0" algn="ctr">
              <a:buNone/>
            </a:pPr>
            <a:r>
              <a:rPr lang="en-CA" sz="2400" i="1" dirty="0"/>
              <a:t>The Nishiiyuu Way</a:t>
            </a:r>
            <a:r>
              <a:rPr lang="en-CA" sz="2400" dirty="0"/>
              <a:t> is being in balance spiritually, emotionally, physically and mentally. </a:t>
            </a:r>
          </a:p>
          <a:p>
            <a:pPr marL="0" indent="0">
              <a:buNone/>
            </a:pPr>
            <a:endParaRPr lang="en-CA" dirty="0"/>
          </a:p>
        </p:txBody>
      </p:sp>
    </p:spTree>
    <p:extLst>
      <p:ext uri="{BB962C8B-B14F-4D97-AF65-F5344CB8AC3E}">
        <p14:creationId xmlns:p14="http://schemas.microsoft.com/office/powerpoint/2010/main" val="937262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Creating a New Nishiiyuu Mindset</a:t>
            </a:r>
            <a:endParaRPr lang="en-CA" dirty="0"/>
          </a:p>
        </p:txBody>
      </p:sp>
      <p:sp>
        <p:nvSpPr>
          <p:cNvPr id="3" name="Content Placeholder 2"/>
          <p:cNvSpPr>
            <a:spLocks noGrp="1"/>
          </p:cNvSpPr>
          <p:nvPr>
            <p:ph idx="1"/>
          </p:nvPr>
        </p:nvSpPr>
        <p:spPr>
          <a:xfrm>
            <a:off x="685800" y="2204864"/>
            <a:ext cx="7772400" cy="3891136"/>
          </a:xfrm>
        </p:spPr>
        <p:txBody>
          <a:bodyPr/>
          <a:lstStyle/>
          <a:p>
            <a:r>
              <a:rPr lang="en-CA" sz="2400" dirty="0" smtClean="0"/>
              <a:t>Combating Anxiety and Despondency the Nishiiyuu Way</a:t>
            </a:r>
          </a:p>
          <a:p>
            <a:endParaRPr lang="en-CA" sz="2400" dirty="0"/>
          </a:p>
          <a:p>
            <a:r>
              <a:rPr lang="en-CA" sz="2400" dirty="0" smtClean="0"/>
              <a:t>A crucial step before one can even set Goals and Visions for one life</a:t>
            </a:r>
            <a:endParaRPr lang="en-CA" sz="2400" dirty="0"/>
          </a:p>
        </p:txBody>
      </p:sp>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2562737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Free the Mind the Nishiiyuu Way</a:t>
            </a:r>
            <a:endParaRPr lang="en-US" dirty="0"/>
          </a:p>
        </p:txBody>
      </p:sp>
      <p:sp>
        <p:nvSpPr>
          <p:cNvPr id="3" name="Subtitle 2"/>
          <p:cNvSpPr>
            <a:spLocks noGrp="1"/>
          </p:cNvSpPr>
          <p:nvPr>
            <p:ph idx="1"/>
          </p:nvPr>
        </p:nvSpPr>
        <p:spPr/>
        <p:txBody>
          <a:bodyPr/>
          <a:lstStyle/>
          <a:p>
            <a:r>
              <a:rPr lang="en-US" dirty="0" smtClean="0"/>
              <a:t>Steps to Stillness (Mindfulness)</a:t>
            </a:r>
            <a:endParaRPr lang="en-US" dirty="0"/>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0750" y="2780928"/>
            <a:ext cx="4762500" cy="3333750"/>
          </a:xfrm>
          <a:prstGeom prst="rect">
            <a:avLst/>
          </a:prstGeom>
        </p:spPr>
      </p:pic>
      <p:sp>
        <p:nvSpPr>
          <p:cNvPr id="6" name="Footer Placeholder 5"/>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2948994214"/>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r>
              <a:rPr lang="en-US" dirty="0" smtClean="0"/>
              <a:t>Setting Goals and Visions  </a:t>
            </a:r>
            <a:br>
              <a:rPr lang="en-US" dirty="0" smtClean="0"/>
            </a:br>
            <a:r>
              <a:rPr lang="en-US" dirty="0" smtClean="0"/>
              <a:t>the Nishiiyuu Way</a:t>
            </a:r>
            <a:endParaRPr lang="en-US" dirty="0"/>
          </a:p>
        </p:txBody>
      </p:sp>
      <p:sp>
        <p:nvSpPr>
          <p:cNvPr id="2" name="Title 1"/>
          <p:cNvSpPr>
            <a:spLocks noGrp="1"/>
          </p:cNvSpPr>
          <p:nvPr>
            <p:ph type="ctrTitle"/>
          </p:nvPr>
        </p:nvSpPr>
        <p:spPr/>
        <p:txBody>
          <a:bodyPr/>
          <a:lstStyle/>
          <a:p>
            <a:r>
              <a:rPr lang="en-US" dirty="0" smtClean="0">
                <a:solidFill>
                  <a:schemeClr val="accent2">
                    <a:lumMod val="75000"/>
                  </a:schemeClr>
                </a:solidFill>
              </a:rPr>
              <a:t>Living a Life on Purpose</a:t>
            </a:r>
            <a:endParaRPr lang="en-US" dirty="0">
              <a:solidFill>
                <a:schemeClr val="accent2">
                  <a:lumMod val="75000"/>
                </a:schemeClr>
              </a:solidFill>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CA" dirty="0" smtClean="0"/>
              <a:t>Step 1 – Right Understanding</a:t>
            </a:r>
            <a:endParaRPr lang="en-CA" dirty="0"/>
          </a:p>
        </p:txBody>
      </p:sp>
      <p:sp>
        <p:nvSpPr>
          <p:cNvPr id="7" name="Content Placeholder 6"/>
          <p:cNvSpPr>
            <a:spLocks noGrp="1"/>
          </p:cNvSpPr>
          <p:nvPr>
            <p:ph idx="1"/>
          </p:nvPr>
        </p:nvSpPr>
        <p:spPr/>
        <p:txBody>
          <a:bodyPr/>
          <a:lstStyle/>
          <a:p>
            <a:r>
              <a:rPr lang="en-CA" sz="2400" dirty="0" smtClean="0"/>
              <a:t>Clear understanding of the principles and philosophy that we are going to apply</a:t>
            </a:r>
          </a:p>
          <a:p>
            <a:endParaRPr lang="en-CA" sz="2400" dirty="0" smtClean="0"/>
          </a:p>
          <a:p>
            <a:r>
              <a:rPr lang="en-CA" sz="2400" dirty="0" smtClean="0"/>
              <a:t>The Nishiiyuu Way of life and how it was lived before is to be understood</a:t>
            </a:r>
          </a:p>
          <a:p>
            <a:endParaRPr lang="en-CA" sz="2400" dirty="0" smtClean="0"/>
          </a:p>
          <a:p>
            <a:r>
              <a:rPr lang="en-CA" sz="2400" dirty="0" smtClean="0"/>
              <a:t>Insight into the self-identity and the power of the individual in relation to the environment and circumstances</a:t>
            </a:r>
            <a:endParaRPr lang="en-CA" sz="2400" dirty="0"/>
          </a:p>
        </p:txBody>
      </p:sp>
      <p:sp>
        <p:nvSpPr>
          <p:cNvPr id="2" name="Footer Placeholder 1"/>
          <p:cNvSpPr>
            <a:spLocks noGrp="1"/>
          </p:cNvSpPr>
          <p:nvPr>
            <p:ph type="ftr" sz="quarter" idx="11"/>
          </p:nvPr>
        </p:nvSpPr>
        <p:spPr/>
        <p:txBody>
          <a:bodyPr/>
          <a:lstStyle/>
          <a:p>
            <a:endParaRPr lang="en-US">
              <a:solidFill>
                <a:prstClr val="white"/>
              </a:solidFill>
            </a:endParaRPr>
          </a:p>
        </p:txBody>
      </p:sp>
    </p:spTree>
    <p:extLst>
      <p:ext uri="{BB962C8B-B14F-4D97-AF65-F5344CB8AC3E}">
        <p14:creationId xmlns:p14="http://schemas.microsoft.com/office/powerpoint/2010/main" val="31054635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Step 2 – Developing Purpose</a:t>
            </a:r>
            <a:endParaRPr lang="en-CA" dirty="0"/>
          </a:p>
        </p:txBody>
      </p:sp>
      <p:sp>
        <p:nvSpPr>
          <p:cNvPr id="3" name="Content Placeholder 2"/>
          <p:cNvSpPr>
            <a:spLocks noGrp="1"/>
          </p:cNvSpPr>
          <p:nvPr>
            <p:ph idx="1"/>
          </p:nvPr>
        </p:nvSpPr>
        <p:spPr/>
        <p:txBody>
          <a:bodyPr/>
          <a:lstStyle/>
          <a:p>
            <a:r>
              <a:rPr lang="en-CA" dirty="0" smtClean="0"/>
              <a:t>Setting goals and Visions the Nishiiyuu Way</a:t>
            </a:r>
            <a:endParaRPr lang="en-CA" dirty="0"/>
          </a:p>
        </p:txBody>
      </p:sp>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324795428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Step 3 – Right Speech</a:t>
            </a:r>
            <a:endParaRPr lang="en-CA" dirty="0"/>
          </a:p>
        </p:txBody>
      </p:sp>
      <p:sp>
        <p:nvSpPr>
          <p:cNvPr id="3" name="Content Placeholder 2"/>
          <p:cNvSpPr>
            <a:spLocks noGrp="1"/>
          </p:cNvSpPr>
          <p:nvPr>
            <p:ph idx="1"/>
          </p:nvPr>
        </p:nvSpPr>
        <p:spPr>
          <a:xfrm>
            <a:off x="683568" y="1988840"/>
            <a:ext cx="7772400" cy="4114800"/>
          </a:xfrm>
        </p:spPr>
        <p:txBody>
          <a:bodyPr/>
          <a:lstStyle/>
          <a:p>
            <a:r>
              <a:rPr lang="en-CA" sz="2400" dirty="0" smtClean="0"/>
              <a:t>Unspoken Speech, Thought and Spoken Thought</a:t>
            </a:r>
          </a:p>
          <a:p>
            <a:endParaRPr lang="en-CA" sz="2400" dirty="0"/>
          </a:p>
          <a:p>
            <a:r>
              <a:rPr lang="en-CA" sz="2400" dirty="0" smtClean="0"/>
              <a:t>Speaking kindly, acting kindly, living not only for oneself but the welfare of all</a:t>
            </a:r>
          </a:p>
          <a:p>
            <a:endParaRPr lang="en-CA" sz="2400" dirty="0"/>
          </a:p>
          <a:p>
            <a:r>
              <a:rPr lang="en-CA" sz="2400" dirty="0" smtClean="0"/>
              <a:t>Thought and word to be maintained in harmony with vision and purpose</a:t>
            </a:r>
          </a:p>
          <a:p>
            <a:pPr marL="0" indent="0">
              <a:buNone/>
            </a:pPr>
            <a:endParaRPr lang="en-CA" dirty="0" smtClean="0"/>
          </a:p>
          <a:p>
            <a:pPr marL="0" indent="0">
              <a:buNone/>
            </a:pPr>
            <a:endParaRPr lang="en-CA" dirty="0"/>
          </a:p>
        </p:txBody>
      </p:sp>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4190065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Step 4 – Right Actions and Conduct</a:t>
            </a:r>
            <a:endParaRPr lang="en-CA" dirty="0"/>
          </a:p>
        </p:txBody>
      </p:sp>
      <p:sp>
        <p:nvSpPr>
          <p:cNvPr id="3" name="Content Placeholder 2"/>
          <p:cNvSpPr>
            <a:spLocks noGrp="1"/>
          </p:cNvSpPr>
          <p:nvPr>
            <p:ph idx="1"/>
          </p:nvPr>
        </p:nvSpPr>
        <p:spPr>
          <a:xfrm>
            <a:off x="685800" y="2132856"/>
            <a:ext cx="7772400" cy="3963144"/>
          </a:xfrm>
        </p:spPr>
        <p:txBody>
          <a:bodyPr/>
          <a:lstStyle/>
          <a:p>
            <a:r>
              <a:rPr lang="en-CA" sz="2400" dirty="0" smtClean="0"/>
              <a:t>All our actions and behaviour should be in harmony with purpose.</a:t>
            </a:r>
          </a:p>
          <a:p>
            <a:endParaRPr lang="en-CA" sz="2400" dirty="0"/>
          </a:p>
          <a:p>
            <a:r>
              <a:rPr lang="en-CA" sz="2400" dirty="0" smtClean="0"/>
              <a:t>In thought, word and deed to live the Nishiiyuu Way</a:t>
            </a:r>
            <a:endParaRPr lang="en-CA" sz="2400" dirty="0"/>
          </a:p>
        </p:txBody>
      </p:sp>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484805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1"/>
          </p:nvPr>
        </p:nvSpPr>
        <p:spPr/>
        <p:txBody>
          <a:bodyPr/>
          <a:lstStyle/>
          <a:p>
            <a:endParaRPr lang="en-US" dirty="0"/>
          </a:p>
        </p:txBody>
      </p:sp>
      <p:sp>
        <p:nvSpPr>
          <p:cNvPr id="10242" name="Rectangle 2"/>
          <p:cNvSpPr>
            <a:spLocks noGrp="1" noChangeArrowheads="1"/>
          </p:cNvSpPr>
          <p:nvPr>
            <p:ph type="title"/>
          </p:nvPr>
        </p:nvSpPr>
        <p:spPr/>
        <p:txBody>
          <a:bodyPr/>
          <a:lstStyle/>
          <a:p>
            <a:r>
              <a:rPr lang="en-US" sz="3200"/>
              <a:t>Story of the Frog and the Scorpion</a:t>
            </a:r>
          </a:p>
        </p:txBody>
      </p:sp>
      <p:pic>
        <p:nvPicPr>
          <p:cNvPr id="10243" name="Picture 3" descr="C:\My Documents\Life Skills Program\scorpionfro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47800" y="1828800"/>
            <a:ext cx="6305550" cy="4230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678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smtClean="0"/>
              <a:t>How To Raise Belief Level with the Nishiiyuu Way</a:t>
            </a:r>
            <a:endParaRPr lang="en-CA" dirty="0"/>
          </a:p>
        </p:txBody>
      </p:sp>
      <p:sp>
        <p:nvSpPr>
          <p:cNvPr id="5" name="Content Placeholder 4"/>
          <p:cNvSpPr>
            <a:spLocks noGrp="1"/>
          </p:cNvSpPr>
          <p:nvPr>
            <p:ph idx="1"/>
          </p:nvPr>
        </p:nvSpPr>
        <p:spPr>
          <a:xfrm>
            <a:off x="685800" y="2132856"/>
            <a:ext cx="7772400" cy="3963144"/>
          </a:xfrm>
        </p:spPr>
        <p:txBody>
          <a:bodyPr/>
          <a:lstStyle/>
          <a:p>
            <a:r>
              <a:rPr lang="en-CA" sz="2400" dirty="0"/>
              <a:t>The </a:t>
            </a:r>
            <a:r>
              <a:rPr lang="en-CA" sz="2400" dirty="0" smtClean="0"/>
              <a:t>Western </a:t>
            </a:r>
            <a:r>
              <a:rPr lang="en-CA" sz="2400" dirty="0"/>
              <a:t>way of personal development is to change the circumstances to change the person. </a:t>
            </a:r>
            <a:endParaRPr lang="en-CA" sz="2400" dirty="0" smtClean="0"/>
          </a:p>
          <a:p>
            <a:endParaRPr lang="en-CA" sz="2400" dirty="0"/>
          </a:p>
          <a:p>
            <a:r>
              <a:rPr lang="en-CA" sz="2400" dirty="0" smtClean="0"/>
              <a:t>The </a:t>
            </a:r>
            <a:r>
              <a:rPr lang="en-CA" sz="2400" dirty="0"/>
              <a:t>Nishiiyuu Way is to change the person to change the circumstances. </a:t>
            </a:r>
            <a:r>
              <a:rPr lang="en-CA" dirty="0"/>
              <a:t> </a:t>
            </a:r>
          </a:p>
        </p:txBody>
      </p:sp>
      <p:sp>
        <p:nvSpPr>
          <p:cNvPr id="3" name="Footer Placeholder 2"/>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3480611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sz="2400" dirty="0" smtClean="0"/>
              <a:t>How To Raise Belief Level with the Nishiiyuu Way</a:t>
            </a:r>
            <a:endParaRPr lang="en-CA" sz="2400" dirty="0"/>
          </a:p>
        </p:txBody>
      </p:sp>
      <p:sp>
        <p:nvSpPr>
          <p:cNvPr id="5" name="Content Placeholder 4"/>
          <p:cNvSpPr>
            <a:spLocks noGrp="1"/>
          </p:cNvSpPr>
          <p:nvPr>
            <p:ph idx="1"/>
          </p:nvPr>
        </p:nvSpPr>
        <p:spPr>
          <a:xfrm>
            <a:off x="685800" y="2132856"/>
            <a:ext cx="7772400" cy="3963144"/>
          </a:xfrm>
        </p:spPr>
        <p:txBody>
          <a:bodyPr/>
          <a:lstStyle/>
          <a:p>
            <a:r>
              <a:rPr lang="en-CA" sz="2400" dirty="0" smtClean="0"/>
              <a:t>In </a:t>
            </a:r>
            <a:r>
              <a:rPr lang="en-CA" sz="2400" dirty="0"/>
              <a:t>the </a:t>
            </a:r>
            <a:r>
              <a:rPr lang="en-CA" sz="2400" dirty="0" smtClean="0"/>
              <a:t>Western </a:t>
            </a:r>
            <a:r>
              <a:rPr lang="en-CA" sz="2400" dirty="0"/>
              <a:t>way, the mind makes the person and their circumstances. They say that man is mind.</a:t>
            </a:r>
          </a:p>
          <a:p>
            <a:pPr marL="0" indent="0">
              <a:buNone/>
            </a:pPr>
            <a:r>
              <a:rPr lang="en-CA" sz="2400" dirty="0"/>
              <a:t> </a:t>
            </a:r>
          </a:p>
          <a:p>
            <a:r>
              <a:rPr lang="en-CA" sz="2400" dirty="0"/>
              <a:t>In the Nishiiyuu Way of personal development, spirit creates the mind and the mind controls circumstances. </a:t>
            </a:r>
          </a:p>
        </p:txBody>
      </p:sp>
      <p:sp>
        <p:nvSpPr>
          <p:cNvPr id="3" name="Footer Placeholder 2"/>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28919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sz="2400" dirty="0" smtClean="0"/>
              <a:t>How To Raise Belief Level with the Nishiiyuu Way</a:t>
            </a:r>
            <a:endParaRPr lang="en-CA" sz="2400" dirty="0"/>
          </a:p>
        </p:txBody>
      </p:sp>
      <p:sp>
        <p:nvSpPr>
          <p:cNvPr id="5" name="Content Placeholder 4"/>
          <p:cNvSpPr>
            <a:spLocks noGrp="1"/>
          </p:cNvSpPr>
          <p:nvPr>
            <p:ph idx="1"/>
          </p:nvPr>
        </p:nvSpPr>
        <p:spPr>
          <a:xfrm>
            <a:off x="685800" y="2276872"/>
            <a:ext cx="7772400" cy="3819128"/>
          </a:xfrm>
        </p:spPr>
        <p:txBody>
          <a:bodyPr/>
          <a:lstStyle/>
          <a:p>
            <a:r>
              <a:rPr lang="en-CA" sz="2800" dirty="0" smtClean="0"/>
              <a:t>This </a:t>
            </a:r>
            <a:r>
              <a:rPr lang="en-CA" sz="2800" dirty="0"/>
              <a:t>is the complete reversal of the </a:t>
            </a:r>
            <a:r>
              <a:rPr lang="en-CA" sz="2800" dirty="0" smtClean="0"/>
              <a:t>Western </a:t>
            </a:r>
            <a:r>
              <a:rPr lang="en-CA" sz="2800" dirty="0"/>
              <a:t>system where the mind controls the person and not the person that controls the mind as is the Nishiiyuu Way. </a:t>
            </a:r>
            <a:endParaRPr lang="en-CA" sz="2800" dirty="0" smtClean="0"/>
          </a:p>
          <a:p>
            <a:endParaRPr lang="en-CA" dirty="0"/>
          </a:p>
        </p:txBody>
      </p:sp>
      <p:sp>
        <p:nvSpPr>
          <p:cNvPr id="3" name="Footer Placeholder 2"/>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28919132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sz="2400" dirty="0" smtClean="0"/>
              <a:t>How To Raise Belief Level with the Nishiiyuu Way</a:t>
            </a:r>
            <a:endParaRPr lang="en-CA" sz="2400" dirty="0"/>
          </a:p>
        </p:txBody>
      </p:sp>
      <p:sp>
        <p:nvSpPr>
          <p:cNvPr id="5" name="Content Placeholder 4"/>
          <p:cNvSpPr>
            <a:spLocks noGrp="1"/>
          </p:cNvSpPr>
          <p:nvPr>
            <p:ph idx="1"/>
          </p:nvPr>
        </p:nvSpPr>
        <p:spPr/>
        <p:txBody>
          <a:bodyPr/>
          <a:lstStyle/>
          <a:p>
            <a:r>
              <a:rPr lang="en-CA" sz="2400" dirty="0" smtClean="0"/>
              <a:t>In </a:t>
            </a:r>
            <a:r>
              <a:rPr lang="en-CA" sz="2400" dirty="0"/>
              <a:t>the Nishiiyuu Way, the person determines their destiny, in the </a:t>
            </a:r>
            <a:r>
              <a:rPr lang="en-CA" sz="2400" dirty="0" smtClean="0"/>
              <a:t>Western </a:t>
            </a:r>
            <a:r>
              <a:rPr lang="en-CA" sz="2400" dirty="0"/>
              <a:t>way the person journeys towards their destiny determined by their circumstances. </a:t>
            </a:r>
          </a:p>
          <a:p>
            <a:pPr marL="0" indent="0">
              <a:buNone/>
            </a:pPr>
            <a:r>
              <a:rPr lang="en-CA" sz="2400" dirty="0"/>
              <a:t> </a:t>
            </a:r>
          </a:p>
          <a:p>
            <a:r>
              <a:rPr lang="en-CA" sz="2400" dirty="0"/>
              <a:t>In the Nishiiyuu Way </a:t>
            </a:r>
            <a:r>
              <a:rPr lang="en-CA" sz="2400" dirty="0" smtClean="0"/>
              <a:t>the person realizes </a:t>
            </a:r>
            <a:r>
              <a:rPr lang="en-CA" sz="2400" dirty="0"/>
              <a:t>that they are invincible because they are spirit. </a:t>
            </a:r>
          </a:p>
          <a:p>
            <a:endParaRPr lang="en-CA" dirty="0"/>
          </a:p>
        </p:txBody>
      </p:sp>
      <p:sp>
        <p:nvSpPr>
          <p:cNvPr id="3" name="Footer Placeholder 2"/>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289191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200" dirty="0" smtClean="0"/>
              <a:t>Nishiiyuu Way is the way of the Future</a:t>
            </a:r>
            <a:endParaRPr lang="en-CA" sz="3200" dirty="0"/>
          </a:p>
        </p:txBody>
      </p:sp>
      <p:sp>
        <p:nvSpPr>
          <p:cNvPr id="3" name="Content Placeholder 2"/>
          <p:cNvSpPr>
            <a:spLocks noGrp="1"/>
          </p:cNvSpPr>
          <p:nvPr>
            <p:ph idx="1"/>
          </p:nvPr>
        </p:nvSpPr>
        <p:spPr>
          <a:xfrm>
            <a:off x="685800" y="2204864"/>
            <a:ext cx="7772400" cy="3891136"/>
          </a:xfrm>
        </p:spPr>
        <p:txBody>
          <a:bodyPr/>
          <a:lstStyle/>
          <a:p>
            <a:r>
              <a:rPr lang="en-CA" sz="2400" dirty="0" smtClean="0"/>
              <a:t>The </a:t>
            </a:r>
            <a:r>
              <a:rPr lang="en-CA" sz="2400" dirty="0"/>
              <a:t>world is secretly terrified of the future. </a:t>
            </a:r>
            <a:endParaRPr lang="en-CA" sz="2400" dirty="0" smtClean="0"/>
          </a:p>
          <a:p>
            <a:endParaRPr lang="en-CA" sz="2400" dirty="0"/>
          </a:p>
          <a:p>
            <a:r>
              <a:rPr lang="en-CA" sz="2400" dirty="0" smtClean="0"/>
              <a:t>It </a:t>
            </a:r>
            <a:r>
              <a:rPr lang="en-CA" sz="2400" dirty="0"/>
              <a:t>is not the nuclear weapons that are as fearful today as much as the artificial intelligence and the robotic world which has begun to take control of our lives. </a:t>
            </a:r>
          </a:p>
        </p:txBody>
      </p:sp>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25113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1625408" y="-1413530"/>
            <a:ext cx="12117250" cy="8425860"/>
          </a:xfrm>
          <a:prstGeom prst="rect">
            <a:avLst/>
          </a:prstGeom>
          <a:blipFill dpi="0" rotWithShape="1">
            <a:blip r:embed="rId2" cstate="print">
              <a:alphaModFix amt="12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18" name="brown_dirt"/>
          <p:cNvSpPr/>
          <p:nvPr/>
        </p:nvSpPr>
        <p:spPr>
          <a:xfrm>
            <a:off x="0" y="3784922"/>
            <a:ext cx="9144000" cy="3073078"/>
          </a:xfrm>
          <a:prstGeom prst="rect">
            <a:avLst/>
          </a:prstGeom>
          <a:gradFill flip="none" rotWithShape="1">
            <a:gsLst>
              <a:gs pos="0">
                <a:schemeClr val="bg2">
                  <a:lumMod val="90000"/>
                </a:schemeClr>
              </a:gs>
              <a:gs pos="55000">
                <a:schemeClr val="bg2">
                  <a:lumMod val="90000"/>
                </a:schemeClr>
              </a:gs>
              <a:gs pos="100000">
                <a:schemeClr val="bg2">
                  <a:lumMod val="50000"/>
                </a:schemeClr>
              </a:gs>
            </a:gsLst>
            <a:path path="circle">
              <a:fillToRect l="50000" t="50000" r="50000" b="50000"/>
            </a:path>
            <a:tileRect/>
          </a:gra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baseline="-25000" dirty="0">
              <a:solidFill>
                <a:prstClr val="white"/>
              </a:solidFill>
            </a:endParaRPr>
          </a:p>
        </p:txBody>
      </p:sp>
      <p:pic>
        <p:nvPicPr>
          <p:cNvPr id="9" name="Rt_root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2000"/>
                    </a14:imgEffect>
                  </a14:imgLayer>
                </a14:imgProps>
              </a:ext>
              <a:ext uri="{28A0092B-C50C-407E-A947-70E740481C1C}">
                <a14:useLocalDpi xmlns:a14="http://schemas.microsoft.com/office/drawing/2010/main" val="0"/>
              </a:ext>
            </a:extLst>
          </a:blip>
          <a:stretch>
            <a:fillRect/>
          </a:stretch>
        </p:blipFill>
        <p:spPr>
          <a:xfrm>
            <a:off x="5107946" y="4731585"/>
            <a:ext cx="1763526" cy="642693"/>
          </a:xfrm>
          <a:prstGeom prst="rect">
            <a:avLst/>
          </a:prstGeom>
        </p:spPr>
      </p:pic>
      <p:pic>
        <p:nvPicPr>
          <p:cNvPr id="13" name="Rt_root5"/>
          <p:cNvPicPr>
            <a:picLocks noChangeAspect="1"/>
          </p:cNvPicPr>
          <p:nvPr/>
        </p:nvPicPr>
        <p:blipFill>
          <a:blip r:embed="rId5" cstate="print">
            <a:extLst>
              <a:ext uri="{BEBA8EAE-BF5A-486C-A8C5-ECC9F3942E4B}">
                <a14:imgProps xmlns:a14="http://schemas.microsoft.com/office/drawing/2010/main">
                  <a14:imgLayer r:embed="rId6">
                    <a14:imgEffect>
                      <a14:brightnessContrast bright="-22000"/>
                    </a14:imgEffect>
                  </a14:imgLayer>
                </a14:imgProps>
              </a:ext>
              <a:ext uri="{28A0092B-C50C-407E-A947-70E740481C1C}">
                <a14:useLocalDpi xmlns:a14="http://schemas.microsoft.com/office/drawing/2010/main" val="0"/>
              </a:ext>
            </a:extLst>
          </a:blip>
          <a:stretch>
            <a:fillRect/>
          </a:stretch>
        </p:blipFill>
        <p:spPr>
          <a:xfrm>
            <a:off x="4661817" y="4592465"/>
            <a:ext cx="1970001" cy="1928382"/>
          </a:xfrm>
          <a:prstGeom prst="rect">
            <a:avLst/>
          </a:prstGeom>
        </p:spPr>
      </p:pic>
      <p:pic>
        <p:nvPicPr>
          <p:cNvPr id="14" name="Lt_root6"/>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2000"/>
                    </a14:imgEffect>
                  </a14:imgLayer>
                </a14:imgProps>
              </a:ext>
              <a:ext uri="{28A0092B-C50C-407E-A947-70E740481C1C}">
                <a14:useLocalDpi xmlns:a14="http://schemas.microsoft.com/office/drawing/2010/main" val="0"/>
              </a:ext>
            </a:extLst>
          </a:blip>
          <a:stretch>
            <a:fillRect/>
          </a:stretch>
        </p:blipFill>
        <p:spPr>
          <a:xfrm>
            <a:off x="2699048" y="3884271"/>
            <a:ext cx="1949152" cy="2882199"/>
          </a:xfrm>
          <a:prstGeom prst="rect">
            <a:avLst/>
          </a:prstGeom>
        </p:spPr>
      </p:pic>
      <p:pic>
        <p:nvPicPr>
          <p:cNvPr id="11" name="Rt_root4"/>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2000"/>
                    </a14:imgEffect>
                  </a14:imgLayer>
                </a14:imgProps>
              </a:ext>
              <a:ext uri="{28A0092B-C50C-407E-A947-70E740481C1C}">
                <a14:useLocalDpi xmlns:a14="http://schemas.microsoft.com/office/drawing/2010/main" val="0"/>
              </a:ext>
            </a:extLst>
          </a:blip>
          <a:stretch>
            <a:fillRect/>
          </a:stretch>
        </p:blipFill>
        <p:spPr>
          <a:xfrm>
            <a:off x="4343861" y="3871653"/>
            <a:ext cx="2370409" cy="2054943"/>
          </a:xfrm>
          <a:prstGeom prst="rect">
            <a:avLst/>
          </a:prstGeom>
        </p:spPr>
      </p:pic>
      <p:pic>
        <p:nvPicPr>
          <p:cNvPr id="15" name="Rt_root6"/>
          <p:cNvPicPr>
            <a:picLocks noChangeAspect="1"/>
          </p:cNvPicPr>
          <p:nvPr/>
        </p:nvPicPr>
        <p:blipFill>
          <a:blip r:embed="rId11" cstate="print">
            <a:extLst>
              <a:ext uri="{BEBA8EAE-BF5A-486C-A8C5-ECC9F3942E4B}">
                <a14:imgProps xmlns:a14="http://schemas.microsoft.com/office/drawing/2010/main">
                  <a14:imgLayer r:embed="rId12">
                    <a14:imgEffect>
                      <a14:brightnessContrast bright="-22000"/>
                    </a14:imgEffect>
                  </a14:imgLayer>
                </a14:imgProps>
              </a:ext>
              <a:ext uri="{28A0092B-C50C-407E-A947-70E740481C1C}">
                <a14:useLocalDpi xmlns:a14="http://schemas.microsoft.com/office/drawing/2010/main" val="0"/>
              </a:ext>
            </a:extLst>
          </a:blip>
          <a:stretch>
            <a:fillRect/>
          </a:stretch>
        </p:blipFill>
        <p:spPr>
          <a:xfrm>
            <a:off x="4365737" y="3871653"/>
            <a:ext cx="2030510" cy="3062547"/>
          </a:xfrm>
          <a:prstGeom prst="rect">
            <a:avLst/>
          </a:prstGeom>
        </p:spPr>
      </p:pic>
      <p:pic>
        <p:nvPicPr>
          <p:cNvPr id="5" name="Rt_root1"/>
          <p:cNvPicPr>
            <a:picLocks noChangeAspect="1"/>
          </p:cNvPicPr>
          <p:nvPr/>
        </p:nvPicPr>
        <p:blipFill>
          <a:blip r:embed="rId13" cstate="print">
            <a:extLst>
              <a:ext uri="{BEBA8EAE-BF5A-486C-A8C5-ECC9F3942E4B}">
                <a14:imgProps xmlns:a14="http://schemas.microsoft.com/office/drawing/2010/main">
                  <a14:imgLayer r:embed="rId14">
                    <a14:imgEffect>
                      <a14:brightnessContrast bright="-22000"/>
                    </a14:imgEffect>
                  </a14:imgLayer>
                </a14:imgProps>
              </a:ext>
              <a:ext uri="{28A0092B-C50C-407E-A947-70E740481C1C}">
                <a14:useLocalDpi xmlns:a14="http://schemas.microsoft.com/office/drawing/2010/main" val="0"/>
              </a:ext>
            </a:extLst>
          </a:blip>
          <a:stretch>
            <a:fillRect/>
          </a:stretch>
        </p:blipFill>
        <p:spPr>
          <a:xfrm>
            <a:off x="4495800" y="3865482"/>
            <a:ext cx="1695911" cy="764176"/>
          </a:xfrm>
          <a:prstGeom prst="rect">
            <a:avLst/>
          </a:prstGeom>
        </p:spPr>
      </p:pic>
      <p:pic>
        <p:nvPicPr>
          <p:cNvPr id="12" name="Lt_root5"/>
          <p:cNvPicPr>
            <a:picLocks noChangeAspect="1"/>
          </p:cNvPicPr>
          <p:nvPr/>
        </p:nvPicPr>
        <p:blipFill>
          <a:blip r:embed="rId15" cstate="print">
            <a:extLst>
              <a:ext uri="{BEBA8EAE-BF5A-486C-A8C5-ECC9F3942E4B}">
                <a14:imgProps xmlns:a14="http://schemas.microsoft.com/office/drawing/2010/main">
                  <a14:imgLayer r:embed="rId16">
                    <a14:imgEffect>
                      <a14:brightnessContrast bright="-22000"/>
                    </a14:imgEffect>
                  </a14:imgLayer>
                </a14:imgProps>
              </a:ext>
              <a:ext uri="{28A0092B-C50C-407E-A947-70E740481C1C}">
                <a14:useLocalDpi xmlns:a14="http://schemas.microsoft.com/office/drawing/2010/main" val="0"/>
              </a:ext>
            </a:extLst>
          </a:blip>
          <a:stretch>
            <a:fillRect/>
          </a:stretch>
        </p:blipFill>
        <p:spPr>
          <a:xfrm>
            <a:off x="2467649" y="4495800"/>
            <a:ext cx="1898087" cy="1748525"/>
          </a:xfrm>
          <a:prstGeom prst="rect">
            <a:avLst/>
          </a:prstGeom>
        </p:spPr>
      </p:pic>
      <p:pic>
        <p:nvPicPr>
          <p:cNvPr id="8" name="Lt_root3"/>
          <p:cNvPicPr>
            <a:picLocks noChangeAspect="1"/>
          </p:cNvPicPr>
          <p:nvPr/>
        </p:nvPicPr>
        <p:blipFill>
          <a:blip r:embed="rId17" cstate="print">
            <a:extLst>
              <a:ext uri="{BEBA8EAE-BF5A-486C-A8C5-ECC9F3942E4B}">
                <a14:imgProps xmlns:a14="http://schemas.microsoft.com/office/drawing/2010/main">
                  <a14:imgLayer r:embed="rId18">
                    <a14:imgEffect>
                      <a14:brightnessContrast bright="-22000"/>
                    </a14:imgEffect>
                  </a14:imgLayer>
                </a14:imgProps>
              </a:ext>
              <a:ext uri="{28A0092B-C50C-407E-A947-70E740481C1C}">
                <a14:useLocalDpi xmlns:a14="http://schemas.microsoft.com/office/drawing/2010/main" val="0"/>
              </a:ext>
            </a:extLst>
          </a:blip>
          <a:stretch>
            <a:fillRect/>
          </a:stretch>
        </p:blipFill>
        <p:spPr>
          <a:xfrm>
            <a:off x="2152543" y="4629659"/>
            <a:ext cx="1733657" cy="780542"/>
          </a:xfrm>
          <a:prstGeom prst="rect">
            <a:avLst/>
          </a:prstGeom>
        </p:spPr>
      </p:pic>
      <p:pic>
        <p:nvPicPr>
          <p:cNvPr id="4" name="Lt_root1"/>
          <p:cNvPicPr>
            <a:picLocks noChangeAspect="1"/>
          </p:cNvPicPr>
          <p:nvPr/>
        </p:nvPicPr>
        <p:blipFill>
          <a:blip r:embed="rId19" cstate="print">
            <a:extLst>
              <a:ext uri="{BEBA8EAE-BF5A-486C-A8C5-ECC9F3942E4B}">
                <a14:imgProps xmlns:a14="http://schemas.microsoft.com/office/drawing/2010/main">
                  <a14:imgLayer r:embed="rId20">
                    <a14:imgEffect>
                      <a14:brightnessContrast bright="-22000"/>
                    </a14:imgEffect>
                  </a14:imgLayer>
                </a14:imgProps>
              </a:ext>
              <a:ext uri="{28A0092B-C50C-407E-A947-70E740481C1C}">
                <a14:useLocalDpi xmlns:a14="http://schemas.microsoft.com/office/drawing/2010/main" val="0"/>
              </a:ext>
            </a:extLst>
          </a:blip>
          <a:stretch>
            <a:fillRect/>
          </a:stretch>
        </p:blipFill>
        <p:spPr>
          <a:xfrm>
            <a:off x="2670745" y="3850298"/>
            <a:ext cx="1748855" cy="721702"/>
          </a:xfrm>
          <a:prstGeom prst="rect">
            <a:avLst/>
          </a:prstGeom>
        </p:spPr>
      </p:pic>
      <p:pic>
        <p:nvPicPr>
          <p:cNvPr id="6" name="Lt_root2"/>
          <p:cNvPicPr>
            <a:picLocks noChangeAspect="1"/>
          </p:cNvPicPr>
          <p:nvPr/>
        </p:nvPicPr>
        <p:blipFill>
          <a:blip r:embed="rId21" cstate="print">
            <a:extLst>
              <a:ext uri="{BEBA8EAE-BF5A-486C-A8C5-ECC9F3942E4B}">
                <a14:imgProps xmlns:a14="http://schemas.microsoft.com/office/drawing/2010/main">
                  <a14:imgLayer r:embed="rId22">
                    <a14:imgEffect>
                      <a14:brightnessContrast bright="-22000"/>
                    </a14:imgEffect>
                  </a14:imgLayer>
                </a14:imgProps>
              </a:ext>
              <a:ext uri="{28A0092B-C50C-407E-A947-70E740481C1C}">
                <a14:useLocalDpi xmlns:a14="http://schemas.microsoft.com/office/drawing/2010/main" val="0"/>
              </a:ext>
            </a:extLst>
          </a:blip>
          <a:stretch>
            <a:fillRect/>
          </a:stretch>
        </p:blipFill>
        <p:spPr>
          <a:xfrm>
            <a:off x="2611361" y="3884271"/>
            <a:ext cx="1859825" cy="992087"/>
          </a:xfrm>
          <a:prstGeom prst="rect">
            <a:avLst/>
          </a:prstGeom>
        </p:spPr>
      </p:pic>
      <p:pic>
        <p:nvPicPr>
          <p:cNvPr id="7" name="Rt_root2"/>
          <p:cNvPicPr>
            <a:picLocks noChangeAspect="1"/>
          </p:cNvPicPr>
          <p:nvPr/>
        </p:nvPicPr>
        <p:blipFill>
          <a:blip r:embed="rId23" cstate="print">
            <a:extLst>
              <a:ext uri="{BEBA8EAE-BF5A-486C-A8C5-ECC9F3942E4B}">
                <a14:imgProps xmlns:a14="http://schemas.microsoft.com/office/drawing/2010/main">
                  <a14:imgLayer r:embed="rId24">
                    <a14:imgEffect>
                      <a14:brightnessContrast bright="-22000"/>
                    </a14:imgEffect>
                  </a14:imgLayer>
                </a14:imgProps>
              </a:ext>
              <a:ext uri="{28A0092B-C50C-407E-A947-70E740481C1C}">
                <a14:useLocalDpi xmlns:a14="http://schemas.microsoft.com/office/drawing/2010/main" val="0"/>
              </a:ext>
            </a:extLst>
          </a:blip>
          <a:stretch>
            <a:fillRect/>
          </a:stretch>
        </p:blipFill>
        <p:spPr>
          <a:xfrm>
            <a:off x="4459368" y="3884707"/>
            <a:ext cx="1865232" cy="1100216"/>
          </a:xfrm>
          <a:prstGeom prst="rect">
            <a:avLst/>
          </a:prstGeom>
        </p:spPr>
      </p:pic>
      <p:pic>
        <p:nvPicPr>
          <p:cNvPr id="10" name="Lt_root4"/>
          <p:cNvPicPr>
            <a:picLocks noChangeAspect="1"/>
          </p:cNvPicPr>
          <p:nvPr/>
        </p:nvPicPr>
        <p:blipFill>
          <a:blip r:embed="rId25" cstate="print">
            <a:extLst>
              <a:ext uri="{BEBA8EAE-BF5A-486C-A8C5-ECC9F3942E4B}">
                <a14:imgProps xmlns:a14="http://schemas.microsoft.com/office/drawing/2010/main">
                  <a14:imgLayer r:embed="rId26">
                    <a14:imgEffect>
                      <a14:brightnessContrast bright="-22000"/>
                    </a14:imgEffect>
                  </a14:imgLayer>
                </a14:imgProps>
              </a:ext>
              <a:ext uri="{28A0092B-C50C-407E-A947-70E740481C1C}">
                <a14:useLocalDpi xmlns:a14="http://schemas.microsoft.com/office/drawing/2010/main" val="0"/>
              </a:ext>
            </a:extLst>
          </a:blip>
          <a:stretch>
            <a:fillRect/>
          </a:stretch>
        </p:blipFill>
        <p:spPr>
          <a:xfrm>
            <a:off x="2424639" y="3870763"/>
            <a:ext cx="2114692" cy="1771542"/>
          </a:xfrm>
          <a:prstGeom prst="rect">
            <a:avLst/>
          </a:prstGeom>
        </p:spPr>
      </p:pic>
      <p:sp>
        <p:nvSpPr>
          <p:cNvPr id="17" name="Brown Gradient"/>
          <p:cNvSpPr/>
          <p:nvPr/>
        </p:nvSpPr>
        <p:spPr>
          <a:xfrm>
            <a:off x="0" y="3784922"/>
            <a:ext cx="9144000" cy="787078"/>
          </a:xfrm>
          <a:prstGeom prst="rect">
            <a:avLst/>
          </a:prstGeom>
          <a:gradFill>
            <a:gsLst>
              <a:gs pos="31000">
                <a:srgbClr val="1E1C11">
                  <a:alpha val="0"/>
                </a:srgbClr>
              </a:gs>
              <a:gs pos="0">
                <a:schemeClr val="bg2">
                  <a:lumMod val="10000"/>
                  <a:alpha val="0"/>
                </a:schemeClr>
              </a:gs>
              <a:gs pos="63000">
                <a:schemeClr val="bg2">
                  <a:lumMod val="10000"/>
                  <a:alpha val="29000"/>
                </a:schemeClr>
              </a:gs>
              <a:gs pos="100000">
                <a:schemeClr val="bg2">
                  <a:lumMod val="10000"/>
                </a:schemeClr>
              </a:gs>
            </a:gsLst>
            <a:lin ang="16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pic>
        <p:nvPicPr>
          <p:cNvPr id="48" name="Sprout"/>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4139024" y="3303982"/>
            <a:ext cx="737448" cy="655508"/>
          </a:xfrm>
          <a:prstGeom prst="rect">
            <a:avLst/>
          </a:prstGeom>
        </p:spPr>
      </p:pic>
      <p:pic>
        <p:nvPicPr>
          <p:cNvPr id="50" name="tree1"/>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3048000" y="1244251"/>
            <a:ext cx="2780868" cy="2860322"/>
          </a:xfrm>
          <a:prstGeom prst="rect">
            <a:avLst/>
          </a:prstGeom>
        </p:spPr>
      </p:pic>
      <p:pic>
        <p:nvPicPr>
          <p:cNvPr id="51" name="tree2"/>
          <p:cNvPicPr>
            <a:picLocks noChangeAspect="1"/>
          </p:cNvPicPr>
          <p:nvPr/>
        </p:nvPicPr>
        <p:blipFill>
          <a:blip r:embed="rId29" cstate="print">
            <a:extLst>
              <a:ext uri="{28A0092B-C50C-407E-A947-70E740481C1C}">
                <a14:useLocalDpi xmlns:a14="http://schemas.microsoft.com/office/drawing/2010/main" val="0"/>
              </a:ext>
            </a:extLst>
          </a:blip>
          <a:stretch>
            <a:fillRect/>
          </a:stretch>
        </p:blipFill>
        <p:spPr>
          <a:xfrm>
            <a:off x="2991123" y="1123666"/>
            <a:ext cx="2889659" cy="2972221"/>
          </a:xfrm>
          <a:prstGeom prst="rect">
            <a:avLst/>
          </a:prstGeom>
        </p:spPr>
      </p:pic>
      <p:pic>
        <p:nvPicPr>
          <p:cNvPr id="52" name="tree3"/>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3061381" y="1280847"/>
            <a:ext cx="2721777" cy="2799542"/>
          </a:xfrm>
          <a:prstGeom prst="rect">
            <a:avLst/>
          </a:prstGeom>
        </p:spPr>
      </p:pic>
      <p:pic>
        <p:nvPicPr>
          <p:cNvPr id="53" name="tree4"/>
          <p:cNvPicPr>
            <a:picLocks noChangeAspect="1"/>
          </p:cNvPicPr>
          <p:nvPr/>
        </p:nvPicPr>
        <p:blipFill>
          <a:blip r:embed="rId31" cstate="print">
            <a:extLst>
              <a:ext uri="{28A0092B-C50C-407E-A947-70E740481C1C}">
                <a14:useLocalDpi xmlns:a14="http://schemas.microsoft.com/office/drawing/2010/main" val="0"/>
              </a:ext>
            </a:extLst>
          </a:blip>
          <a:stretch>
            <a:fillRect/>
          </a:stretch>
        </p:blipFill>
        <p:spPr>
          <a:xfrm>
            <a:off x="2989385" y="1102767"/>
            <a:ext cx="2912835" cy="2996059"/>
          </a:xfrm>
          <a:prstGeom prst="rect">
            <a:avLst/>
          </a:prstGeom>
        </p:spPr>
      </p:pic>
      <p:pic>
        <p:nvPicPr>
          <p:cNvPr id="54" name="tree5"/>
          <p:cNvPicPr>
            <a:picLocks noChangeAspect="1"/>
          </p:cNvPicPr>
          <p:nvPr/>
        </p:nvPicPr>
        <p:blipFill>
          <a:blip r:embed="rId32" cstate="print">
            <a:extLst>
              <a:ext uri="{28A0092B-C50C-407E-A947-70E740481C1C}">
                <a14:useLocalDpi xmlns:a14="http://schemas.microsoft.com/office/drawing/2010/main" val="0"/>
              </a:ext>
            </a:extLst>
          </a:blip>
          <a:stretch>
            <a:fillRect/>
          </a:stretch>
        </p:blipFill>
        <p:spPr>
          <a:xfrm>
            <a:off x="2998305" y="1123474"/>
            <a:ext cx="2901367" cy="2984263"/>
          </a:xfrm>
          <a:prstGeom prst="rect">
            <a:avLst/>
          </a:prstGeom>
        </p:spPr>
      </p:pic>
      <p:pic>
        <p:nvPicPr>
          <p:cNvPr id="55" name="tree6"/>
          <p:cNvPicPr>
            <a:picLocks noChangeAspect="1"/>
          </p:cNvPicPr>
          <p:nvPr/>
        </p:nvPicPr>
        <p:blipFill>
          <a:blip r:embed="rId33" cstate="print">
            <a:extLst>
              <a:ext uri="{28A0092B-C50C-407E-A947-70E740481C1C}">
                <a14:useLocalDpi xmlns:a14="http://schemas.microsoft.com/office/drawing/2010/main" val="0"/>
              </a:ext>
            </a:extLst>
          </a:blip>
          <a:stretch>
            <a:fillRect/>
          </a:stretch>
        </p:blipFill>
        <p:spPr>
          <a:xfrm>
            <a:off x="2789035" y="759859"/>
            <a:ext cx="3296355" cy="3390537"/>
          </a:xfrm>
          <a:prstGeom prst="rect">
            <a:avLst/>
          </a:prstGeom>
        </p:spPr>
      </p:pic>
      <p:pic>
        <p:nvPicPr>
          <p:cNvPr id="56" name="tree7"/>
          <p:cNvPicPr>
            <a:picLocks noChangeAspect="1"/>
          </p:cNvPicPr>
          <p:nvPr/>
        </p:nvPicPr>
        <p:blipFill>
          <a:blip r:embed="rId34" cstate="print">
            <a:extLst>
              <a:ext uri="{28A0092B-C50C-407E-A947-70E740481C1C}">
                <a14:useLocalDpi xmlns:a14="http://schemas.microsoft.com/office/drawing/2010/main" val="0"/>
              </a:ext>
            </a:extLst>
          </a:blip>
          <a:stretch>
            <a:fillRect/>
          </a:stretch>
        </p:blipFill>
        <p:spPr>
          <a:xfrm>
            <a:off x="2731816" y="658776"/>
            <a:ext cx="3401887" cy="3499084"/>
          </a:xfrm>
          <a:prstGeom prst="rect">
            <a:avLst/>
          </a:prstGeom>
        </p:spPr>
      </p:pic>
      <p:pic>
        <p:nvPicPr>
          <p:cNvPr id="57" name="tree8"/>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2736268" y="663237"/>
            <a:ext cx="3401887" cy="3499084"/>
          </a:xfrm>
          <a:prstGeom prst="rect">
            <a:avLst/>
          </a:prstGeom>
        </p:spPr>
      </p:pic>
      <p:pic>
        <p:nvPicPr>
          <p:cNvPr id="58" name="tree9"/>
          <p:cNvPicPr>
            <a:picLocks noChangeAspect="1"/>
          </p:cNvPicPr>
          <p:nvPr/>
        </p:nvPicPr>
        <p:blipFill>
          <a:blip r:embed="rId35" cstate="print">
            <a:extLst>
              <a:ext uri="{28A0092B-C50C-407E-A947-70E740481C1C}">
                <a14:useLocalDpi xmlns:a14="http://schemas.microsoft.com/office/drawing/2010/main" val="0"/>
              </a:ext>
            </a:extLst>
          </a:blip>
          <a:stretch>
            <a:fillRect/>
          </a:stretch>
        </p:blipFill>
        <p:spPr>
          <a:xfrm>
            <a:off x="2653096" y="509580"/>
            <a:ext cx="3558512" cy="3660184"/>
          </a:xfrm>
          <a:prstGeom prst="rect">
            <a:avLst/>
          </a:prstGeom>
        </p:spPr>
      </p:pic>
      <p:pic>
        <p:nvPicPr>
          <p:cNvPr id="59" name="tree10"/>
          <p:cNvPicPr>
            <a:picLocks noChangeAspect="1"/>
          </p:cNvPicPr>
          <p:nvPr/>
        </p:nvPicPr>
        <p:blipFill>
          <a:blip r:embed="rId36" cstate="print">
            <a:extLst>
              <a:ext uri="{28A0092B-C50C-407E-A947-70E740481C1C}">
                <a14:useLocalDpi xmlns:a14="http://schemas.microsoft.com/office/drawing/2010/main" val="0"/>
              </a:ext>
            </a:extLst>
          </a:blip>
          <a:stretch>
            <a:fillRect/>
          </a:stretch>
        </p:blipFill>
        <p:spPr>
          <a:xfrm>
            <a:off x="2701157" y="591000"/>
            <a:ext cx="3481321" cy="3580787"/>
          </a:xfrm>
          <a:prstGeom prst="rect">
            <a:avLst/>
          </a:prstGeom>
        </p:spPr>
      </p:pic>
      <p:pic>
        <p:nvPicPr>
          <p:cNvPr id="60" name="tree11"/>
          <p:cNvPicPr>
            <a:picLocks noChangeAspect="1"/>
          </p:cNvPicPr>
          <p:nvPr/>
        </p:nvPicPr>
        <p:blipFill>
          <a:blip r:embed="rId37" cstate="print">
            <a:extLst>
              <a:ext uri="{28A0092B-C50C-407E-A947-70E740481C1C}">
                <a14:useLocalDpi xmlns:a14="http://schemas.microsoft.com/office/drawing/2010/main" val="0"/>
              </a:ext>
            </a:extLst>
          </a:blip>
          <a:stretch>
            <a:fillRect/>
          </a:stretch>
        </p:blipFill>
        <p:spPr>
          <a:xfrm>
            <a:off x="2613609" y="438643"/>
            <a:ext cx="3638702" cy="3742665"/>
          </a:xfrm>
          <a:prstGeom prst="rect">
            <a:avLst/>
          </a:prstGeom>
        </p:spPr>
      </p:pic>
      <p:pic>
        <p:nvPicPr>
          <p:cNvPr id="61" name="tree12"/>
          <p:cNvPicPr>
            <a:picLocks noChangeAspect="1"/>
          </p:cNvPicPr>
          <p:nvPr/>
        </p:nvPicPr>
        <p:blipFill>
          <a:blip r:embed="rId38" cstate="print">
            <a:extLst>
              <a:ext uri="{28A0092B-C50C-407E-A947-70E740481C1C}">
                <a14:useLocalDpi xmlns:a14="http://schemas.microsoft.com/office/drawing/2010/main" val="0"/>
              </a:ext>
            </a:extLst>
          </a:blip>
          <a:stretch>
            <a:fillRect/>
          </a:stretch>
        </p:blipFill>
        <p:spPr>
          <a:xfrm>
            <a:off x="2502831" y="241981"/>
            <a:ext cx="3839612" cy="3949316"/>
          </a:xfrm>
          <a:prstGeom prst="rect">
            <a:avLst/>
          </a:prstGeom>
        </p:spPr>
      </p:pic>
      <p:sp>
        <p:nvSpPr>
          <p:cNvPr id="19" name="Lt1_TextBox 18"/>
          <p:cNvSpPr txBox="1"/>
          <p:nvPr/>
        </p:nvSpPr>
        <p:spPr>
          <a:xfrm>
            <a:off x="1752544" y="3930000"/>
            <a:ext cx="1967439" cy="369332"/>
          </a:xfrm>
          <a:prstGeom prst="rect">
            <a:avLst/>
          </a:prstGeom>
          <a:noFill/>
        </p:spPr>
        <p:txBody>
          <a:bodyPr wrap="square" rtlCol="0">
            <a:spAutoFit/>
          </a:bodyPr>
          <a:lstStyle/>
          <a:p>
            <a:pPr algn="r" fontAlgn="auto">
              <a:spcBef>
                <a:spcPts val="0"/>
              </a:spcBef>
              <a:spcAft>
                <a:spcPts val="0"/>
              </a:spcAft>
            </a:pPr>
            <a:r>
              <a:rPr lang="en-US" sz="1800" dirty="0" smtClean="0">
                <a:solidFill>
                  <a:prstClr val="black"/>
                </a:solidFill>
                <a:latin typeface="Calibri"/>
              </a:rPr>
              <a:t>7 Rites of Passage</a:t>
            </a:r>
            <a:endParaRPr lang="en-US" sz="1800" dirty="0">
              <a:solidFill>
                <a:prstClr val="black"/>
              </a:solidFill>
              <a:latin typeface="Calibri"/>
            </a:endParaRPr>
          </a:p>
        </p:txBody>
      </p:sp>
      <p:sp>
        <p:nvSpPr>
          <p:cNvPr id="20" name="Lt2_TextBox 19"/>
          <p:cNvSpPr txBox="1"/>
          <p:nvPr/>
        </p:nvSpPr>
        <p:spPr>
          <a:xfrm>
            <a:off x="1807685" y="4398218"/>
            <a:ext cx="1967439" cy="369332"/>
          </a:xfrm>
          <a:prstGeom prst="rect">
            <a:avLst/>
          </a:prstGeom>
          <a:noFill/>
        </p:spPr>
        <p:txBody>
          <a:bodyPr wrap="square" rtlCol="0">
            <a:spAutoFit/>
          </a:bodyPr>
          <a:lstStyle/>
          <a:p>
            <a:pPr algn="r" fontAlgn="auto">
              <a:spcBef>
                <a:spcPts val="0"/>
              </a:spcBef>
              <a:spcAft>
                <a:spcPts val="0"/>
              </a:spcAft>
            </a:pPr>
            <a:r>
              <a:rPr lang="en-US" sz="1800" dirty="0" smtClean="0">
                <a:solidFill>
                  <a:prstClr val="black"/>
                </a:solidFill>
                <a:latin typeface="Calibri"/>
              </a:rPr>
              <a:t>Conception</a:t>
            </a:r>
            <a:endParaRPr lang="en-US" sz="1800" dirty="0">
              <a:solidFill>
                <a:prstClr val="black"/>
              </a:solidFill>
              <a:latin typeface="Calibri"/>
            </a:endParaRPr>
          </a:p>
        </p:txBody>
      </p:sp>
      <p:sp>
        <p:nvSpPr>
          <p:cNvPr id="21" name="Lt3_TextBox 20"/>
          <p:cNvSpPr txBox="1"/>
          <p:nvPr/>
        </p:nvSpPr>
        <p:spPr>
          <a:xfrm>
            <a:off x="1327532" y="4789584"/>
            <a:ext cx="1967439" cy="369332"/>
          </a:xfrm>
          <a:prstGeom prst="rect">
            <a:avLst/>
          </a:prstGeom>
          <a:noFill/>
        </p:spPr>
        <p:txBody>
          <a:bodyPr wrap="square" rtlCol="0">
            <a:spAutoFit/>
          </a:bodyPr>
          <a:lstStyle/>
          <a:p>
            <a:pPr algn="r" fontAlgn="auto">
              <a:spcBef>
                <a:spcPts val="0"/>
              </a:spcBef>
              <a:spcAft>
                <a:spcPts val="0"/>
              </a:spcAft>
            </a:pPr>
            <a:r>
              <a:rPr lang="en-US" sz="1800" dirty="0" smtClean="0">
                <a:solidFill>
                  <a:prstClr val="black"/>
                </a:solidFill>
                <a:latin typeface="Calibri"/>
              </a:rPr>
              <a:t>Youth </a:t>
            </a:r>
            <a:endParaRPr lang="en-US" sz="1800" dirty="0">
              <a:solidFill>
                <a:prstClr val="black"/>
              </a:solidFill>
              <a:latin typeface="Calibri"/>
            </a:endParaRPr>
          </a:p>
        </p:txBody>
      </p:sp>
      <p:sp>
        <p:nvSpPr>
          <p:cNvPr id="22" name="Lt4_TextBox 21"/>
          <p:cNvSpPr txBox="1"/>
          <p:nvPr/>
        </p:nvSpPr>
        <p:spPr>
          <a:xfrm>
            <a:off x="1720445" y="5176132"/>
            <a:ext cx="1967439" cy="369332"/>
          </a:xfrm>
          <a:prstGeom prst="rect">
            <a:avLst/>
          </a:prstGeom>
          <a:noFill/>
        </p:spPr>
        <p:txBody>
          <a:bodyPr wrap="square" rtlCol="0">
            <a:spAutoFit/>
          </a:bodyPr>
          <a:lstStyle/>
          <a:p>
            <a:pPr algn="r" fontAlgn="auto">
              <a:spcBef>
                <a:spcPts val="0"/>
              </a:spcBef>
              <a:spcAft>
                <a:spcPts val="0"/>
              </a:spcAft>
            </a:pPr>
            <a:r>
              <a:rPr lang="en-US" sz="1800" dirty="0" smtClean="0">
                <a:solidFill>
                  <a:prstClr val="black"/>
                </a:solidFill>
                <a:latin typeface="Calibri"/>
              </a:rPr>
              <a:t>Elder</a:t>
            </a:r>
            <a:endParaRPr lang="en-US" sz="1800" dirty="0">
              <a:solidFill>
                <a:prstClr val="black"/>
              </a:solidFill>
              <a:latin typeface="Calibri"/>
            </a:endParaRPr>
          </a:p>
        </p:txBody>
      </p:sp>
      <p:sp>
        <p:nvSpPr>
          <p:cNvPr id="23" name="Lt5_TextBox 22"/>
          <p:cNvSpPr txBox="1"/>
          <p:nvPr/>
        </p:nvSpPr>
        <p:spPr>
          <a:xfrm>
            <a:off x="1115616" y="5741931"/>
            <a:ext cx="2527305" cy="369332"/>
          </a:xfrm>
          <a:prstGeom prst="rect">
            <a:avLst/>
          </a:prstGeom>
          <a:noFill/>
        </p:spPr>
        <p:txBody>
          <a:bodyPr wrap="square" rtlCol="0">
            <a:spAutoFit/>
          </a:bodyPr>
          <a:lstStyle/>
          <a:p>
            <a:pPr algn="r" fontAlgn="auto">
              <a:spcBef>
                <a:spcPts val="0"/>
              </a:spcBef>
              <a:spcAft>
                <a:spcPts val="0"/>
              </a:spcAft>
            </a:pPr>
            <a:r>
              <a:rPr lang="en-US" sz="1800" dirty="0" smtClean="0">
                <a:solidFill>
                  <a:prstClr val="black"/>
                </a:solidFill>
                <a:latin typeface="Calibri"/>
              </a:rPr>
              <a:t>Right Understanding</a:t>
            </a:r>
            <a:endParaRPr lang="en-US" sz="1800" dirty="0">
              <a:solidFill>
                <a:prstClr val="black"/>
              </a:solidFill>
              <a:latin typeface="Calibri"/>
            </a:endParaRPr>
          </a:p>
        </p:txBody>
      </p:sp>
      <p:sp>
        <p:nvSpPr>
          <p:cNvPr id="24" name="Lt6_TextBox 23"/>
          <p:cNvSpPr txBox="1"/>
          <p:nvPr/>
        </p:nvSpPr>
        <p:spPr>
          <a:xfrm>
            <a:off x="2030127" y="6290145"/>
            <a:ext cx="1967439" cy="369332"/>
          </a:xfrm>
          <a:prstGeom prst="rect">
            <a:avLst/>
          </a:prstGeom>
          <a:noFill/>
        </p:spPr>
        <p:txBody>
          <a:bodyPr wrap="square" rtlCol="0">
            <a:spAutoFit/>
          </a:bodyPr>
          <a:lstStyle/>
          <a:p>
            <a:pPr algn="r" fontAlgn="auto">
              <a:spcBef>
                <a:spcPts val="0"/>
              </a:spcBef>
              <a:spcAft>
                <a:spcPts val="0"/>
              </a:spcAft>
            </a:pPr>
            <a:r>
              <a:rPr lang="en-US" sz="1800" dirty="0" smtClean="0">
                <a:solidFill>
                  <a:prstClr val="black"/>
                </a:solidFill>
                <a:latin typeface="Calibri"/>
              </a:rPr>
              <a:t>Right Speech</a:t>
            </a:r>
            <a:endParaRPr lang="en-US" sz="1800" dirty="0">
              <a:solidFill>
                <a:prstClr val="black"/>
              </a:solidFill>
              <a:latin typeface="Calibri"/>
            </a:endParaRPr>
          </a:p>
        </p:txBody>
      </p:sp>
      <p:sp>
        <p:nvSpPr>
          <p:cNvPr id="25" name="Rt1_TextBox 24"/>
          <p:cNvSpPr txBox="1"/>
          <p:nvPr/>
        </p:nvSpPr>
        <p:spPr>
          <a:xfrm>
            <a:off x="5094844" y="4044887"/>
            <a:ext cx="1967439" cy="369332"/>
          </a:xfrm>
          <a:prstGeom prst="rect">
            <a:avLst/>
          </a:prstGeom>
          <a:noFill/>
        </p:spPr>
        <p:txBody>
          <a:bodyPr wrap="square" rtlCol="0">
            <a:spAutoFit/>
          </a:bodyPr>
          <a:lstStyle/>
          <a:p>
            <a:pPr fontAlgn="auto">
              <a:spcBef>
                <a:spcPts val="0"/>
              </a:spcBef>
              <a:spcAft>
                <a:spcPts val="0"/>
              </a:spcAft>
            </a:pPr>
            <a:r>
              <a:rPr lang="en-US" sz="1800" dirty="0" smtClean="0">
                <a:solidFill>
                  <a:prstClr val="black"/>
                </a:solidFill>
                <a:latin typeface="Calibri"/>
              </a:rPr>
              <a:t>Pre-Conception</a:t>
            </a:r>
            <a:endParaRPr lang="en-US" sz="1800" dirty="0">
              <a:solidFill>
                <a:prstClr val="black"/>
              </a:solidFill>
              <a:latin typeface="Calibri"/>
            </a:endParaRPr>
          </a:p>
        </p:txBody>
      </p:sp>
      <p:sp>
        <p:nvSpPr>
          <p:cNvPr id="26" name="Rt2_TextBox 25"/>
          <p:cNvSpPr txBox="1"/>
          <p:nvPr/>
        </p:nvSpPr>
        <p:spPr>
          <a:xfrm>
            <a:off x="5242805" y="4444992"/>
            <a:ext cx="1967439" cy="369332"/>
          </a:xfrm>
          <a:prstGeom prst="rect">
            <a:avLst/>
          </a:prstGeom>
          <a:noFill/>
        </p:spPr>
        <p:txBody>
          <a:bodyPr wrap="square" rtlCol="0">
            <a:spAutoFit/>
          </a:bodyPr>
          <a:lstStyle/>
          <a:p>
            <a:pPr fontAlgn="auto">
              <a:spcBef>
                <a:spcPts val="0"/>
              </a:spcBef>
              <a:spcAft>
                <a:spcPts val="0"/>
              </a:spcAft>
            </a:pPr>
            <a:r>
              <a:rPr lang="en-US" sz="1800" dirty="0" smtClean="0">
                <a:solidFill>
                  <a:prstClr val="black"/>
                </a:solidFill>
                <a:latin typeface="Calibri"/>
              </a:rPr>
              <a:t>childhood</a:t>
            </a:r>
            <a:endParaRPr lang="en-US" sz="1800" dirty="0">
              <a:solidFill>
                <a:prstClr val="black"/>
              </a:solidFill>
              <a:latin typeface="Calibri"/>
            </a:endParaRPr>
          </a:p>
        </p:txBody>
      </p:sp>
      <p:sp>
        <p:nvSpPr>
          <p:cNvPr id="27" name="Rt3_TextBox 26"/>
          <p:cNvSpPr txBox="1"/>
          <p:nvPr/>
        </p:nvSpPr>
        <p:spPr>
          <a:xfrm>
            <a:off x="5728761" y="4876800"/>
            <a:ext cx="1967439" cy="369332"/>
          </a:xfrm>
          <a:prstGeom prst="rect">
            <a:avLst/>
          </a:prstGeom>
          <a:noFill/>
        </p:spPr>
        <p:txBody>
          <a:bodyPr wrap="square" rtlCol="0">
            <a:spAutoFit/>
          </a:bodyPr>
          <a:lstStyle/>
          <a:p>
            <a:pPr fontAlgn="auto">
              <a:spcBef>
                <a:spcPts val="0"/>
              </a:spcBef>
              <a:spcAft>
                <a:spcPts val="0"/>
              </a:spcAft>
            </a:pPr>
            <a:r>
              <a:rPr lang="en-US" sz="1800" dirty="0" smtClean="0">
                <a:solidFill>
                  <a:prstClr val="black"/>
                </a:solidFill>
                <a:latin typeface="Calibri"/>
              </a:rPr>
              <a:t>Adult</a:t>
            </a:r>
            <a:endParaRPr lang="en-US" sz="1800" dirty="0">
              <a:solidFill>
                <a:prstClr val="black"/>
              </a:solidFill>
              <a:latin typeface="Calibri"/>
            </a:endParaRPr>
          </a:p>
        </p:txBody>
      </p:sp>
      <p:sp>
        <p:nvSpPr>
          <p:cNvPr id="28" name="Rt4_TextBox 27"/>
          <p:cNvSpPr txBox="1"/>
          <p:nvPr/>
        </p:nvSpPr>
        <p:spPr>
          <a:xfrm>
            <a:off x="5507031" y="5414862"/>
            <a:ext cx="1967439" cy="369332"/>
          </a:xfrm>
          <a:prstGeom prst="rect">
            <a:avLst/>
          </a:prstGeom>
          <a:noFill/>
        </p:spPr>
        <p:txBody>
          <a:bodyPr wrap="square" rtlCol="0">
            <a:spAutoFit/>
          </a:bodyPr>
          <a:lstStyle/>
          <a:p>
            <a:pPr fontAlgn="auto">
              <a:spcBef>
                <a:spcPts val="0"/>
              </a:spcBef>
              <a:spcAft>
                <a:spcPts val="0"/>
              </a:spcAft>
            </a:pPr>
            <a:r>
              <a:rPr lang="en-US" sz="1800" dirty="0" smtClean="0">
                <a:solidFill>
                  <a:prstClr val="black"/>
                </a:solidFill>
                <a:latin typeface="Calibri"/>
              </a:rPr>
              <a:t>Death</a:t>
            </a:r>
            <a:endParaRPr lang="en-US" sz="1800" dirty="0">
              <a:solidFill>
                <a:prstClr val="black"/>
              </a:solidFill>
              <a:latin typeface="Calibri"/>
            </a:endParaRPr>
          </a:p>
        </p:txBody>
      </p:sp>
      <p:sp>
        <p:nvSpPr>
          <p:cNvPr id="29" name="Rt5_TextBox 28"/>
          <p:cNvSpPr txBox="1"/>
          <p:nvPr/>
        </p:nvSpPr>
        <p:spPr>
          <a:xfrm>
            <a:off x="5529063" y="6017343"/>
            <a:ext cx="1967439" cy="369332"/>
          </a:xfrm>
          <a:prstGeom prst="rect">
            <a:avLst/>
          </a:prstGeom>
          <a:noFill/>
        </p:spPr>
        <p:txBody>
          <a:bodyPr wrap="square" rtlCol="0">
            <a:spAutoFit/>
          </a:bodyPr>
          <a:lstStyle/>
          <a:p>
            <a:pPr fontAlgn="auto">
              <a:spcBef>
                <a:spcPts val="0"/>
              </a:spcBef>
              <a:spcAft>
                <a:spcPts val="0"/>
              </a:spcAft>
            </a:pPr>
            <a:r>
              <a:rPr lang="en-US" sz="1800" dirty="0" smtClean="0">
                <a:solidFill>
                  <a:prstClr val="black"/>
                </a:solidFill>
                <a:latin typeface="Calibri"/>
              </a:rPr>
              <a:t>Right Purpose</a:t>
            </a:r>
            <a:endParaRPr lang="en-US" sz="1800" dirty="0">
              <a:solidFill>
                <a:prstClr val="black"/>
              </a:solidFill>
              <a:latin typeface="Calibri"/>
            </a:endParaRPr>
          </a:p>
        </p:txBody>
      </p:sp>
      <p:sp>
        <p:nvSpPr>
          <p:cNvPr id="30" name="Rt6_TextBox 29"/>
          <p:cNvSpPr txBox="1"/>
          <p:nvPr/>
        </p:nvSpPr>
        <p:spPr>
          <a:xfrm>
            <a:off x="5108587" y="6456182"/>
            <a:ext cx="2703773" cy="369332"/>
          </a:xfrm>
          <a:prstGeom prst="rect">
            <a:avLst/>
          </a:prstGeom>
          <a:noFill/>
        </p:spPr>
        <p:txBody>
          <a:bodyPr wrap="square" rtlCol="0">
            <a:spAutoFit/>
          </a:bodyPr>
          <a:lstStyle/>
          <a:p>
            <a:pPr fontAlgn="auto">
              <a:spcBef>
                <a:spcPts val="0"/>
              </a:spcBef>
              <a:spcAft>
                <a:spcPts val="0"/>
              </a:spcAft>
            </a:pPr>
            <a:r>
              <a:rPr lang="en-US" sz="1800" dirty="0" smtClean="0">
                <a:solidFill>
                  <a:prstClr val="black"/>
                </a:solidFill>
                <a:latin typeface="Calibri"/>
              </a:rPr>
              <a:t>Right Actions and Conduct</a:t>
            </a:r>
            <a:endParaRPr lang="en-US" sz="1800" dirty="0">
              <a:solidFill>
                <a:prstClr val="black"/>
              </a:solidFill>
              <a:latin typeface="Calibri"/>
            </a:endParaRPr>
          </a:p>
        </p:txBody>
      </p:sp>
      <p:sp>
        <p:nvSpPr>
          <p:cNvPr id="49" name="Rounded Rectangle 48"/>
          <p:cNvSpPr/>
          <p:nvPr/>
        </p:nvSpPr>
        <p:spPr>
          <a:xfrm>
            <a:off x="1005670" y="94551"/>
            <a:ext cx="7162800" cy="971952"/>
          </a:xfrm>
          <a:prstGeom prst="roundRect">
            <a:avLst/>
          </a:prstGeom>
          <a:gradFill>
            <a:gsLst>
              <a:gs pos="0">
                <a:schemeClr val="accent3">
                  <a:shade val="51000"/>
                  <a:satMod val="130000"/>
                  <a:alpha val="75000"/>
                </a:schemeClr>
              </a:gs>
              <a:gs pos="80000">
                <a:schemeClr val="accent3">
                  <a:shade val="93000"/>
                  <a:satMod val="130000"/>
                </a:schemeClr>
              </a:gs>
              <a:gs pos="100000">
                <a:schemeClr val="accent3">
                  <a:shade val="94000"/>
                  <a:satMod val="135000"/>
                </a:schemeClr>
              </a:gs>
            </a:gsLst>
          </a:gradFill>
          <a:ln>
            <a:solidFill>
              <a:schemeClr val="accent3">
                <a:lumMod val="50000"/>
              </a:schemeClr>
            </a:solidFill>
          </a:ln>
        </p:spPr>
        <p:style>
          <a:lnRef idx="1">
            <a:schemeClr val="accent3"/>
          </a:lnRef>
          <a:fillRef idx="3">
            <a:schemeClr val="accent3"/>
          </a:fillRef>
          <a:effectRef idx="2">
            <a:schemeClr val="accent3"/>
          </a:effectRef>
          <a:fontRef idx="minor">
            <a:schemeClr val="lt1"/>
          </a:fontRef>
        </p:style>
        <p:txBody>
          <a:bodyPr rtlCol="0" anchor="ctr"/>
          <a:lstStyle/>
          <a:p>
            <a:pPr algn="ctr" fontAlgn="auto">
              <a:spcBef>
                <a:spcPts val="0"/>
              </a:spcBef>
              <a:spcAft>
                <a:spcPts val="0"/>
              </a:spcAft>
            </a:pPr>
            <a:endParaRPr lang="en-US" sz="1800">
              <a:solidFill>
                <a:prstClr val="white"/>
              </a:solidFill>
            </a:endParaRPr>
          </a:p>
        </p:txBody>
      </p:sp>
      <p:sp>
        <p:nvSpPr>
          <p:cNvPr id="3" name="Subtitle 2"/>
          <p:cNvSpPr>
            <a:spLocks noGrp="1"/>
          </p:cNvSpPr>
          <p:nvPr>
            <p:ph type="subTitle" idx="1"/>
          </p:nvPr>
        </p:nvSpPr>
        <p:spPr>
          <a:xfrm>
            <a:off x="1315961" y="561802"/>
            <a:ext cx="6400800" cy="504998"/>
          </a:xfrm>
        </p:spPr>
        <p:txBody>
          <a:bodyPr>
            <a:normAutofit/>
          </a:bodyPr>
          <a:lstStyle/>
          <a:p>
            <a:r>
              <a:rPr lang="en-US" sz="2400" dirty="0" smtClean="0">
                <a:solidFill>
                  <a:schemeClr val="tx1">
                    <a:lumMod val="95000"/>
                    <a:lumOff val="5000"/>
                  </a:schemeClr>
                </a:solidFill>
              </a:rPr>
              <a:t>Nurturing the Nishiiyuu Roots</a:t>
            </a:r>
            <a:endParaRPr lang="en-US" sz="2400" dirty="0">
              <a:solidFill>
                <a:schemeClr val="tx1">
                  <a:lumMod val="95000"/>
                  <a:lumOff val="5000"/>
                </a:schemeClr>
              </a:solidFill>
            </a:endParaRPr>
          </a:p>
        </p:txBody>
      </p:sp>
      <p:sp>
        <p:nvSpPr>
          <p:cNvPr id="2" name="Title 1"/>
          <p:cNvSpPr>
            <a:spLocks noGrp="1"/>
          </p:cNvSpPr>
          <p:nvPr>
            <p:ph type="ctrTitle"/>
          </p:nvPr>
        </p:nvSpPr>
        <p:spPr>
          <a:xfrm>
            <a:off x="685800" y="0"/>
            <a:ext cx="7772400" cy="609600"/>
          </a:xfrm>
        </p:spPr>
        <p:txBody>
          <a:bodyPr>
            <a:normAutofit fontScale="90000"/>
          </a:bodyPr>
          <a:lstStyle/>
          <a:p>
            <a:r>
              <a:rPr lang="en-US" dirty="0" smtClean="0">
                <a:ln>
                  <a:solidFill>
                    <a:sysClr val="windowText" lastClr="000000"/>
                  </a:solidFill>
                </a:ln>
                <a:solidFill>
                  <a:schemeClr val="bg1"/>
                </a:solidFill>
              </a:rPr>
              <a:t>The Nishiiyuu Way</a:t>
            </a:r>
            <a:endParaRPr lang="en-US" dirty="0">
              <a:ln>
                <a:solidFill>
                  <a:sysClr val="windowText" lastClr="000000"/>
                </a:solidFill>
              </a:ln>
              <a:solidFill>
                <a:schemeClr val="bg1"/>
              </a:solidFill>
            </a:endParaRPr>
          </a:p>
        </p:txBody>
      </p:sp>
      <p:pic>
        <p:nvPicPr>
          <p:cNvPr id="62" name="Picture 2"/>
          <p:cNvPicPr>
            <a:picLocks noChangeAspect="1" noChangeArrowheads="1"/>
          </p:cNvPicPr>
          <p:nvPr/>
        </p:nvPicPr>
        <p:blipFill>
          <a:blip r:embed="rId39" cstate="print"/>
          <a:srcRect/>
          <a:stretch>
            <a:fillRect/>
          </a:stretch>
        </p:blipFill>
        <p:spPr bwMode="auto">
          <a:xfrm>
            <a:off x="-617284" y="3452693"/>
            <a:ext cx="10285413" cy="549275"/>
          </a:xfrm>
          <a:prstGeom prst="rect">
            <a:avLst/>
          </a:prstGeom>
          <a:noFill/>
          <a:ln w="9525">
            <a:noFill/>
            <a:miter lim="800000"/>
            <a:headEnd/>
            <a:tailEnd/>
          </a:ln>
          <a:effectLst/>
        </p:spPr>
      </p:pic>
      <p:sp>
        <p:nvSpPr>
          <p:cNvPr id="31" name="Footer Placeholder 30"/>
          <p:cNvSpPr>
            <a:spLocks noGrp="1"/>
          </p:cNvSpPr>
          <p:nvPr>
            <p:ph type="ftr" sz="quarter" idx="11"/>
          </p:nvPr>
        </p:nvSpPr>
        <p:spPr/>
        <p:txBody>
          <a:bodyPr/>
          <a:lstStyle/>
          <a:p>
            <a:endParaRPr lang="en-US">
              <a:solidFill>
                <a:prstClr val="black">
                  <a:tint val="75000"/>
                </a:prstClr>
              </a:solidFill>
            </a:endParaRPr>
          </a:p>
        </p:txBody>
      </p:sp>
    </p:spTree>
    <p:extLst>
      <p:ext uri="{BB962C8B-B14F-4D97-AF65-F5344CB8AC3E}">
        <p14:creationId xmlns:p14="http://schemas.microsoft.com/office/powerpoint/2010/main" val="2638970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8"/>
                                        </p:tgtEl>
                                      </p:cBhvr>
                                    </p:animEffect>
                                    <p:set>
                                      <p:cBhvr>
                                        <p:cTn id="7" dur="1" fill="hold">
                                          <p:stCondLst>
                                            <p:cond delay="499"/>
                                          </p:stCondLst>
                                        </p:cTn>
                                        <p:tgtEl>
                                          <p:spTgt spid="48"/>
                                        </p:tgtEl>
                                        <p:attrNameLst>
                                          <p:attrName>style.visibility</p:attrName>
                                        </p:attrNameLst>
                                      </p:cBhvr>
                                      <p:to>
                                        <p:strVal val="hidden"/>
                                      </p:to>
                                    </p:set>
                                  </p:childTnLst>
                                </p:cTn>
                              </p:par>
                              <p:par>
                                <p:cTn id="8" presetID="22"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up)">
                                      <p:cBhvr>
                                        <p:cTn id="10" dur="1000"/>
                                        <p:tgtEl>
                                          <p:spTgt spid="4"/>
                                        </p:tgtEl>
                                      </p:cBhvr>
                                    </p:animEffect>
                                  </p:childTnLst>
                                </p:cTn>
                              </p:par>
                              <p:par>
                                <p:cTn id="11" presetID="10" presetClass="entr" presetSubtype="0" fill="hold" nodeType="withEffect">
                                  <p:stCondLst>
                                    <p:cond delay="0"/>
                                  </p:stCondLst>
                                  <p:childTnLst>
                                    <p:set>
                                      <p:cBhvr>
                                        <p:cTn id="12" dur="1" fill="hold">
                                          <p:stCondLst>
                                            <p:cond delay="0"/>
                                          </p:stCondLst>
                                        </p:cTn>
                                        <p:tgtEl>
                                          <p:spTgt spid="50"/>
                                        </p:tgtEl>
                                        <p:attrNameLst>
                                          <p:attrName>style.visibility</p:attrName>
                                        </p:attrNameLst>
                                      </p:cBhvr>
                                      <p:to>
                                        <p:strVal val="visible"/>
                                      </p:to>
                                    </p:set>
                                    <p:animEffect transition="in" filter="fade">
                                      <p:cBhvr>
                                        <p:cTn id="13" dur="1000"/>
                                        <p:tgtEl>
                                          <p:spTgt spid="50"/>
                                        </p:tgtEl>
                                      </p:cBhvr>
                                    </p:animEffect>
                                  </p:childTnLst>
                                </p:cTn>
                              </p:par>
                              <p:par>
                                <p:cTn id="14" presetID="10" presetClass="entr" presetSubtype="0" fill="hold" grpId="0" nodeType="withEffect">
                                  <p:stCondLst>
                                    <p:cond delay="110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childTnLst>
                                </p:cTn>
                              </p:par>
                              <p:par>
                                <p:cTn id="17" presetID="22" presetClass="entr" presetSubtype="1" fill="hold" nodeType="withEffect">
                                  <p:stCondLst>
                                    <p:cond delay="2200"/>
                                  </p:stCondLst>
                                  <p:childTnLst>
                                    <p:set>
                                      <p:cBhvr>
                                        <p:cTn id="18" dur="1" fill="hold">
                                          <p:stCondLst>
                                            <p:cond delay="0"/>
                                          </p:stCondLst>
                                        </p:cTn>
                                        <p:tgtEl>
                                          <p:spTgt spid="5"/>
                                        </p:tgtEl>
                                        <p:attrNameLst>
                                          <p:attrName>style.visibility</p:attrName>
                                        </p:attrNameLst>
                                      </p:cBhvr>
                                      <p:to>
                                        <p:strVal val="visible"/>
                                      </p:to>
                                    </p:set>
                                    <p:animEffect transition="in" filter="wipe(up)">
                                      <p:cBhvr>
                                        <p:cTn id="19" dur="1000"/>
                                        <p:tgtEl>
                                          <p:spTgt spid="5"/>
                                        </p:tgtEl>
                                      </p:cBhvr>
                                    </p:animEffect>
                                  </p:childTnLst>
                                </p:cTn>
                              </p:par>
                              <p:par>
                                <p:cTn id="20" presetID="10" presetClass="entr" presetSubtype="0" fill="hold" nodeType="withEffect">
                                  <p:stCondLst>
                                    <p:cond delay="2200"/>
                                  </p:stCondLst>
                                  <p:childTnLst>
                                    <p:set>
                                      <p:cBhvr>
                                        <p:cTn id="21" dur="1" fill="hold">
                                          <p:stCondLst>
                                            <p:cond delay="0"/>
                                          </p:stCondLst>
                                        </p:cTn>
                                        <p:tgtEl>
                                          <p:spTgt spid="51"/>
                                        </p:tgtEl>
                                        <p:attrNameLst>
                                          <p:attrName>style.visibility</p:attrName>
                                        </p:attrNameLst>
                                      </p:cBhvr>
                                      <p:to>
                                        <p:strVal val="visible"/>
                                      </p:to>
                                    </p:set>
                                    <p:animEffect transition="in" filter="fade">
                                      <p:cBhvr>
                                        <p:cTn id="22" dur="1000"/>
                                        <p:tgtEl>
                                          <p:spTgt spid="51"/>
                                        </p:tgtEl>
                                      </p:cBhvr>
                                    </p:animEffect>
                                  </p:childTnLst>
                                </p:cTn>
                              </p:par>
                              <p:par>
                                <p:cTn id="23" presetID="10" presetClass="entr" presetSubtype="0" fill="hold" grpId="0" nodeType="withEffect">
                                  <p:stCondLst>
                                    <p:cond delay="3300"/>
                                  </p:stCondLst>
                                  <p:childTnLst>
                                    <p:set>
                                      <p:cBhvr>
                                        <p:cTn id="24" dur="1" fill="hold">
                                          <p:stCondLst>
                                            <p:cond delay="0"/>
                                          </p:stCondLst>
                                        </p:cTn>
                                        <p:tgtEl>
                                          <p:spTgt spid="25"/>
                                        </p:tgtEl>
                                        <p:attrNameLst>
                                          <p:attrName>style.visibility</p:attrName>
                                        </p:attrNameLst>
                                      </p:cBhvr>
                                      <p:to>
                                        <p:strVal val="visible"/>
                                      </p:to>
                                    </p:set>
                                    <p:animEffect transition="in" filter="fade">
                                      <p:cBhvr>
                                        <p:cTn id="25" dur="1000"/>
                                        <p:tgtEl>
                                          <p:spTgt spid="25"/>
                                        </p:tgtEl>
                                      </p:cBhvr>
                                    </p:animEffect>
                                  </p:childTnLst>
                                </p:cTn>
                              </p:par>
                              <p:par>
                                <p:cTn id="26" presetID="22" presetClass="entr" presetSubtype="1" fill="hold" nodeType="withEffect">
                                  <p:stCondLst>
                                    <p:cond delay="4300"/>
                                  </p:stCondLst>
                                  <p:childTnLst>
                                    <p:set>
                                      <p:cBhvr>
                                        <p:cTn id="27" dur="1" fill="hold">
                                          <p:stCondLst>
                                            <p:cond delay="0"/>
                                          </p:stCondLst>
                                        </p:cTn>
                                        <p:tgtEl>
                                          <p:spTgt spid="6"/>
                                        </p:tgtEl>
                                        <p:attrNameLst>
                                          <p:attrName>style.visibility</p:attrName>
                                        </p:attrNameLst>
                                      </p:cBhvr>
                                      <p:to>
                                        <p:strVal val="visible"/>
                                      </p:to>
                                    </p:set>
                                    <p:animEffect transition="in" filter="wipe(up)">
                                      <p:cBhvr>
                                        <p:cTn id="28" dur="1000"/>
                                        <p:tgtEl>
                                          <p:spTgt spid="6"/>
                                        </p:tgtEl>
                                      </p:cBhvr>
                                    </p:animEffect>
                                  </p:childTnLst>
                                </p:cTn>
                              </p:par>
                              <p:par>
                                <p:cTn id="29" presetID="10" presetClass="entr" presetSubtype="0" fill="hold" nodeType="withEffect">
                                  <p:stCondLst>
                                    <p:cond delay="4300"/>
                                  </p:stCondLst>
                                  <p:childTnLst>
                                    <p:set>
                                      <p:cBhvr>
                                        <p:cTn id="30" dur="1" fill="hold">
                                          <p:stCondLst>
                                            <p:cond delay="0"/>
                                          </p:stCondLst>
                                        </p:cTn>
                                        <p:tgtEl>
                                          <p:spTgt spid="52"/>
                                        </p:tgtEl>
                                        <p:attrNameLst>
                                          <p:attrName>style.visibility</p:attrName>
                                        </p:attrNameLst>
                                      </p:cBhvr>
                                      <p:to>
                                        <p:strVal val="visible"/>
                                      </p:to>
                                    </p:set>
                                    <p:animEffect transition="in" filter="fade">
                                      <p:cBhvr>
                                        <p:cTn id="31" dur="1000"/>
                                        <p:tgtEl>
                                          <p:spTgt spid="52"/>
                                        </p:tgtEl>
                                      </p:cBhvr>
                                    </p:animEffect>
                                  </p:childTnLst>
                                </p:cTn>
                              </p:par>
                              <p:par>
                                <p:cTn id="32" presetID="10" presetClass="entr" presetSubtype="0" fill="hold" grpId="0" nodeType="withEffect">
                                  <p:stCondLst>
                                    <p:cond delay="5300"/>
                                  </p:stCondLst>
                                  <p:childTnLst>
                                    <p:set>
                                      <p:cBhvr>
                                        <p:cTn id="33" dur="1" fill="hold">
                                          <p:stCondLst>
                                            <p:cond delay="0"/>
                                          </p:stCondLst>
                                        </p:cTn>
                                        <p:tgtEl>
                                          <p:spTgt spid="20"/>
                                        </p:tgtEl>
                                        <p:attrNameLst>
                                          <p:attrName>style.visibility</p:attrName>
                                        </p:attrNameLst>
                                      </p:cBhvr>
                                      <p:to>
                                        <p:strVal val="visible"/>
                                      </p:to>
                                    </p:set>
                                    <p:animEffect transition="in" filter="fade">
                                      <p:cBhvr>
                                        <p:cTn id="34" dur="1000"/>
                                        <p:tgtEl>
                                          <p:spTgt spid="20"/>
                                        </p:tgtEl>
                                      </p:cBhvr>
                                    </p:animEffect>
                                  </p:childTnLst>
                                </p:cTn>
                              </p:par>
                              <p:par>
                                <p:cTn id="35" presetID="22" presetClass="entr" presetSubtype="1" fill="hold" nodeType="withEffect">
                                  <p:stCondLst>
                                    <p:cond delay="6300"/>
                                  </p:stCondLst>
                                  <p:childTnLst>
                                    <p:set>
                                      <p:cBhvr>
                                        <p:cTn id="36" dur="1" fill="hold">
                                          <p:stCondLst>
                                            <p:cond delay="0"/>
                                          </p:stCondLst>
                                        </p:cTn>
                                        <p:tgtEl>
                                          <p:spTgt spid="7"/>
                                        </p:tgtEl>
                                        <p:attrNameLst>
                                          <p:attrName>style.visibility</p:attrName>
                                        </p:attrNameLst>
                                      </p:cBhvr>
                                      <p:to>
                                        <p:strVal val="visible"/>
                                      </p:to>
                                    </p:set>
                                    <p:animEffect transition="in" filter="wipe(up)">
                                      <p:cBhvr>
                                        <p:cTn id="37" dur="1000"/>
                                        <p:tgtEl>
                                          <p:spTgt spid="7"/>
                                        </p:tgtEl>
                                      </p:cBhvr>
                                    </p:animEffect>
                                  </p:childTnLst>
                                </p:cTn>
                              </p:par>
                              <p:par>
                                <p:cTn id="38" presetID="10" presetClass="entr" presetSubtype="0" fill="hold" nodeType="withEffect">
                                  <p:stCondLst>
                                    <p:cond delay="6300"/>
                                  </p:stCondLst>
                                  <p:childTnLst>
                                    <p:set>
                                      <p:cBhvr>
                                        <p:cTn id="39" dur="1" fill="hold">
                                          <p:stCondLst>
                                            <p:cond delay="0"/>
                                          </p:stCondLst>
                                        </p:cTn>
                                        <p:tgtEl>
                                          <p:spTgt spid="53"/>
                                        </p:tgtEl>
                                        <p:attrNameLst>
                                          <p:attrName>style.visibility</p:attrName>
                                        </p:attrNameLst>
                                      </p:cBhvr>
                                      <p:to>
                                        <p:strVal val="visible"/>
                                      </p:to>
                                    </p:set>
                                    <p:animEffect transition="in" filter="fade">
                                      <p:cBhvr>
                                        <p:cTn id="40" dur="1000"/>
                                        <p:tgtEl>
                                          <p:spTgt spid="53"/>
                                        </p:tgtEl>
                                      </p:cBhvr>
                                    </p:animEffect>
                                  </p:childTnLst>
                                </p:cTn>
                              </p:par>
                              <p:par>
                                <p:cTn id="41" presetID="10" presetClass="entr" presetSubtype="0" fill="hold" grpId="0" nodeType="withEffect">
                                  <p:stCondLst>
                                    <p:cond delay="7500"/>
                                  </p:stCondLst>
                                  <p:childTnLst>
                                    <p:set>
                                      <p:cBhvr>
                                        <p:cTn id="42" dur="1" fill="hold">
                                          <p:stCondLst>
                                            <p:cond delay="0"/>
                                          </p:stCondLst>
                                        </p:cTn>
                                        <p:tgtEl>
                                          <p:spTgt spid="26"/>
                                        </p:tgtEl>
                                        <p:attrNameLst>
                                          <p:attrName>style.visibility</p:attrName>
                                        </p:attrNameLst>
                                      </p:cBhvr>
                                      <p:to>
                                        <p:strVal val="visible"/>
                                      </p:to>
                                    </p:set>
                                    <p:animEffect transition="in" filter="fade">
                                      <p:cBhvr>
                                        <p:cTn id="43" dur="1000"/>
                                        <p:tgtEl>
                                          <p:spTgt spid="26"/>
                                        </p:tgtEl>
                                      </p:cBhvr>
                                    </p:animEffect>
                                  </p:childTnLst>
                                </p:cTn>
                              </p:par>
                              <p:par>
                                <p:cTn id="44" presetID="22" presetClass="entr" presetSubtype="1" fill="hold" nodeType="withEffect">
                                  <p:stCondLst>
                                    <p:cond delay="8600"/>
                                  </p:stCondLst>
                                  <p:childTnLst>
                                    <p:set>
                                      <p:cBhvr>
                                        <p:cTn id="45" dur="1" fill="hold">
                                          <p:stCondLst>
                                            <p:cond delay="0"/>
                                          </p:stCondLst>
                                        </p:cTn>
                                        <p:tgtEl>
                                          <p:spTgt spid="8"/>
                                        </p:tgtEl>
                                        <p:attrNameLst>
                                          <p:attrName>style.visibility</p:attrName>
                                        </p:attrNameLst>
                                      </p:cBhvr>
                                      <p:to>
                                        <p:strVal val="visible"/>
                                      </p:to>
                                    </p:set>
                                    <p:animEffect transition="in" filter="wipe(up)">
                                      <p:cBhvr>
                                        <p:cTn id="46" dur="1000"/>
                                        <p:tgtEl>
                                          <p:spTgt spid="8"/>
                                        </p:tgtEl>
                                      </p:cBhvr>
                                    </p:animEffect>
                                  </p:childTnLst>
                                </p:cTn>
                              </p:par>
                              <p:par>
                                <p:cTn id="47" presetID="10" presetClass="entr" presetSubtype="0" fill="hold" nodeType="withEffect">
                                  <p:stCondLst>
                                    <p:cond delay="8600"/>
                                  </p:stCondLst>
                                  <p:childTnLst>
                                    <p:set>
                                      <p:cBhvr>
                                        <p:cTn id="48" dur="1" fill="hold">
                                          <p:stCondLst>
                                            <p:cond delay="0"/>
                                          </p:stCondLst>
                                        </p:cTn>
                                        <p:tgtEl>
                                          <p:spTgt spid="54"/>
                                        </p:tgtEl>
                                        <p:attrNameLst>
                                          <p:attrName>style.visibility</p:attrName>
                                        </p:attrNameLst>
                                      </p:cBhvr>
                                      <p:to>
                                        <p:strVal val="visible"/>
                                      </p:to>
                                    </p:set>
                                    <p:animEffect transition="in" filter="fade">
                                      <p:cBhvr>
                                        <p:cTn id="49" dur="1000"/>
                                        <p:tgtEl>
                                          <p:spTgt spid="54"/>
                                        </p:tgtEl>
                                      </p:cBhvr>
                                    </p:animEffect>
                                  </p:childTnLst>
                                </p:cTn>
                              </p:par>
                              <p:par>
                                <p:cTn id="50" presetID="10" presetClass="entr" presetSubtype="0" fill="hold" grpId="0" nodeType="withEffect">
                                  <p:stCondLst>
                                    <p:cond delay="9700"/>
                                  </p:stCondLst>
                                  <p:childTnLst>
                                    <p:set>
                                      <p:cBhvr>
                                        <p:cTn id="51" dur="1" fill="hold">
                                          <p:stCondLst>
                                            <p:cond delay="0"/>
                                          </p:stCondLst>
                                        </p:cTn>
                                        <p:tgtEl>
                                          <p:spTgt spid="21"/>
                                        </p:tgtEl>
                                        <p:attrNameLst>
                                          <p:attrName>style.visibility</p:attrName>
                                        </p:attrNameLst>
                                      </p:cBhvr>
                                      <p:to>
                                        <p:strVal val="visible"/>
                                      </p:to>
                                    </p:set>
                                    <p:animEffect transition="in" filter="fade">
                                      <p:cBhvr>
                                        <p:cTn id="52" dur="1000"/>
                                        <p:tgtEl>
                                          <p:spTgt spid="21"/>
                                        </p:tgtEl>
                                      </p:cBhvr>
                                    </p:animEffect>
                                  </p:childTnLst>
                                </p:cTn>
                              </p:par>
                              <p:par>
                                <p:cTn id="53" presetID="22" presetClass="entr" presetSubtype="1" fill="hold" nodeType="withEffect">
                                  <p:stCondLst>
                                    <p:cond delay="10700"/>
                                  </p:stCondLst>
                                  <p:childTnLst>
                                    <p:set>
                                      <p:cBhvr>
                                        <p:cTn id="54" dur="1" fill="hold">
                                          <p:stCondLst>
                                            <p:cond delay="0"/>
                                          </p:stCondLst>
                                        </p:cTn>
                                        <p:tgtEl>
                                          <p:spTgt spid="9"/>
                                        </p:tgtEl>
                                        <p:attrNameLst>
                                          <p:attrName>style.visibility</p:attrName>
                                        </p:attrNameLst>
                                      </p:cBhvr>
                                      <p:to>
                                        <p:strVal val="visible"/>
                                      </p:to>
                                    </p:set>
                                    <p:animEffect transition="in" filter="wipe(up)">
                                      <p:cBhvr>
                                        <p:cTn id="55" dur="1000"/>
                                        <p:tgtEl>
                                          <p:spTgt spid="9"/>
                                        </p:tgtEl>
                                      </p:cBhvr>
                                    </p:animEffect>
                                  </p:childTnLst>
                                </p:cTn>
                              </p:par>
                              <p:par>
                                <p:cTn id="56" presetID="10" presetClass="entr" presetSubtype="0" fill="hold" nodeType="withEffect">
                                  <p:stCondLst>
                                    <p:cond delay="10700"/>
                                  </p:stCondLst>
                                  <p:childTnLst>
                                    <p:set>
                                      <p:cBhvr>
                                        <p:cTn id="57" dur="1" fill="hold">
                                          <p:stCondLst>
                                            <p:cond delay="0"/>
                                          </p:stCondLst>
                                        </p:cTn>
                                        <p:tgtEl>
                                          <p:spTgt spid="55"/>
                                        </p:tgtEl>
                                        <p:attrNameLst>
                                          <p:attrName>style.visibility</p:attrName>
                                        </p:attrNameLst>
                                      </p:cBhvr>
                                      <p:to>
                                        <p:strVal val="visible"/>
                                      </p:to>
                                    </p:set>
                                    <p:animEffect transition="in" filter="fade">
                                      <p:cBhvr>
                                        <p:cTn id="58" dur="1000"/>
                                        <p:tgtEl>
                                          <p:spTgt spid="55"/>
                                        </p:tgtEl>
                                      </p:cBhvr>
                                    </p:animEffect>
                                  </p:childTnLst>
                                </p:cTn>
                              </p:par>
                              <p:par>
                                <p:cTn id="59" presetID="10" presetClass="entr" presetSubtype="0" fill="hold" grpId="0" nodeType="withEffect">
                                  <p:stCondLst>
                                    <p:cond delay="11700"/>
                                  </p:stCondLst>
                                  <p:childTnLst>
                                    <p:set>
                                      <p:cBhvr>
                                        <p:cTn id="60" dur="1" fill="hold">
                                          <p:stCondLst>
                                            <p:cond delay="0"/>
                                          </p:stCondLst>
                                        </p:cTn>
                                        <p:tgtEl>
                                          <p:spTgt spid="27"/>
                                        </p:tgtEl>
                                        <p:attrNameLst>
                                          <p:attrName>style.visibility</p:attrName>
                                        </p:attrNameLst>
                                      </p:cBhvr>
                                      <p:to>
                                        <p:strVal val="visible"/>
                                      </p:to>
                                    </p:set>
                                    <p:animEffect transition="in" filter="fade">
                                      <p:cBhvr>
                                        <p:cTn id="61" dur="1000"/>
                                        <p:tgtEl>
                                          <p:spTgt spid="27"/>
                                        </p:tgtEl>
                                      </p:cBhvr>
                                    </p:animEffect>
                                  </p:childTnLst>
                                </p:cTn>
                              </p:par>
                              <p:par>
                                <p:cTn id="62" presetID="22" presetClass="entr" presetSubtype="1" fill="hold" nodeType="withEffect">
                                  <p:stCondLst>
                                    <p:cond delay="12700"/>
                                  </p:stCondLst>
                                  <p:childTnLst>
                                    <p:set>
                                      <p:cBhvr>
                                        <p:cTn id="63" dur="1" fill="hold">
                                          <p:stCondLst>
                                            <p:cond delay="0"/>
                                          </p:stCondLst>
                                        </p:cTn>
                                        <p:tgtEl>
                                          <p:spTgt spid="10"/>
                                        </p:tgtEl>
                                        <p:attrNameLst>
                                          <p:attrName>style.visibility</p:attrName>
                                        </p:attrNameLst>
                                      </p:cBhvr>
                                      <p:to>
                                        <p:strVal val="visible"/>
                                      </p:to>
                                    </p:set>
                                    <p:animEffect transition="in" filter="wipe(up)">
                                      <p:cBhvr>
                                        <p:cTn id="64" dur="1000"/>
                                        <p:tgtEl>
                                          <p:spTgt spid="10"/>
                                        </p:tgtEl>
                                      </p:cBhvr>
                                    </p:animEffect>
                                  </p:childTnLst>
                                </p:cTn>
                              </p:par>
                              <p:par>
                                <p:cTn id="65" presetID="10" presetClass="entr" presetSubtype="0" fill="hold" nodeType="withEffect">
                                  <p:stCondLst>
                                    <p:cond delay="12700"/>
                                  </p:stCondLst>
                                  <p:childTnLst>
                                    <p:set>
                                      <p:cBhvr>
                                        <p:cTn id="66" dur="1" fill="hold">
                                          <p:stCondLst>
                                            <p:cond delay="0"/>
                                          </p:stCondLst>
                                        </p:cTn>
                                        <p:tgtEl>
                                          <p:spTgt spid="56"/>
                                        </p:tgtEl>
                                        <p:attrNameLst>
                                          <p:attrName>style.visibility</p:attrName>
                                        </p:attrNameLst>
                                      </p:cBhvr>
                                      <p:to>
                                        <p:strVal val="visible"/>
                                      </p:to>
                                    </p:set>
                                    <p:animEffect transition="in" filter="fade">
                                      <p:cBhvr>
                                        <p:cTn id="67" dur="1000"/>
                                        <p:tgtEl>
                                          <p:spTgt spid="56"/>
                                        </p:tgtEl>
                                      </p:cBhvr>
                                    </p:animEffect>
                                  </p:childTnLst>
                                </p:cTn>
                              </p:par>
                              <p:par>
                                <p:cTn id="68" presetID="10" presetClass="entr" presetSubtype="0" fill="hold" grpId="0" nodeType="withEffect">
                                  <p:stCondLst>
                                    <p:cond delay="13800"/>
                                  </p:stCondLst>
                                  <p:childTnLst>
                                    <p:set>
                                      <p:cBhvr>
                                        <p:cTn id="69" dur="1" fill="hold">
                                          <p:stCondLst>
                                            <p:cond delay="0"/>
                                          </p:stCondLst>
                                        </p:cTn>
                                        <p:tgtEl>
                                          <p:spTgt spid="22"/>
                                        </p:tgtEl>
                                        <p:attrNameLst>
                                          <p:attrName>style.visibility</p:attrName>
                                        </p:attrNameLst>
                                      </p:cBhvr>
                                      <p:to>
                                        <p:strVal val="visible"/>
                                      </p:to>
                                    </p:set>
                                    <p:animEffect transition="in" filter="fade">
                                      <p:cBhvr>
                                        <p:cTn id="70" dur="1000"/>
                                        <p:tgtEl>
                                          <p:spTgt spid="22"/>
                                        </p:tgtEl>
                                      </p:cBhvr>
                                    </p:animEffect>
                                  </p:childTnLst>
                                </p:cTn>
                              </p:par>
                              <p:par>
                                <p:cTn id="71" presetID="22" presetClass="entr" presetSubtype="1" fill="hold" nodeType="withEffect">
                                  <p:stCondLst>
                                    <p:cond delay="14800"/>
                                  </p:stCondLst>
                                  <p:childTnLst>
                                    <p:set>
                                      <p:cBhvr>
                                        <p:cTn id="72" dur="1" fill="hold">
                                          <p:stCondLst>
                                            <p:cond delay="0"/>
                                          </p:stCondLst>
                                        </p:cTn>
                                        <p:tgtEl>
                                          <p:spTgt spid="11"/>
                                        </p:tgtEl>
                                        <p:attrNameLst>
                                          <p:attrName>style.visibility</p:attrName>
                                        </p:attrNameLst>
                                      </p:cBhvr>
                                      <p:to>
                                        <p:strVal val="visible"/>
                                      </p:to>
                                    </p:set>
                                    <p:animEffect transition="in" filter="wipe(up)">
                                      <p:cBhvr>
                                        <p:cTn id="73" dur="1000"/>
                                        <p:tgtEl>
                                          <p:spTgt spid="11"/>
                                        </p:tgtEl>
                                      </p:cBhvr>
                                    </p:animEffect>
                                  </p:childTnLst>
                                </p:cTn>
                              </p:par>
                              <p:par>
                                <p:cTn id="74" presetID="10" presetClass="entr" presetSubtype="0" fill="hold" nodeType="withEffect">
                                  <p:stCondLst>
                                    <p:cond delay="14800"/>
                                  </p:stCondLst>
                                  <p:childTnLst>
                                    <p:set>
                                      <p:cBhvr>
                                        <p:cTn id="75" dur="1" fill="hold">
                                          <p:stCondLst>
                                            <p:cond delay="0"/>
                                          </p:stCondLst>
                                        </p:cTn>
                                        <p:tgtEl>
                                          <p:spTgt spid="57"/>
                                        </p:tgtEl>
                                        <p:attrNameLst>
                                          <p:attrName>style.visibility</p:attrName>
                                        </p:attrNameLst>
                                      </p:cBhvr>
                                      <p:to>
                                        <p:strVal val="visible"/>
                                      </p:to>
                                    </p:set>
                                    <p:animEffect transition="in" filter="fade">
                                      <p:cBhvr>
                                        <p:cTn id="76" dur="1000"/>
                                        <p:tgtEl>
                                          <p:spTgt spid="57"/>
                                        </p:tgtEl>
                                      </p:cBhvr>
                                    </p:animEffect>
                                  </p:childTnLst>
                                </p:cTn>
                              </p:par>
                              <p:par>
                                <p:cTn id="77" presetID="10" presetClass="entr" presetSubtype="0" fill="hold" grpId="0" nodeType="withEffect">
                                  <p:stCondLst>
                                    <p:cond delay="15900"/>
                                  </p:stCondLst>
                                  <p:childTnLst>
                                    <p:set>
                                      <p:cBhvr>
                                        <p:cTn id="78" dur="1" fill="hold">
                                          <p:stCondLst>
                                            <p:cond delay="0"/>
                                          </p:stCondLst>
                                        </p:cTn>
                                        <p:tgtEl>
                                          <p:spTgt spid="28"/>
                                        </p:tgtEl>
                                        <p:attrNameLst>
                                          <p:attrName>style.visibility</p:attrName>
                                        </p:attrNameLst>
                                      </p:cBhvr>
                                      <p:to>
                                        <p:strVal val="visible"/>
                                      </p:to>
                                    </p:set>
                                    <p:animEffect transition="in" filter="fade">
                                      <p:cBhvr>
                                        <p:cTn id="79" dur="1000"/>
                                        <p:tgtEl>
                                          <p:spTgt spid="28"/>
                                        </p:tgtEl>
                                      </p:cBhvr>
                                    </p:animEffect>
                                  </p:childTnLst>
                                </p:cTn>
                              </p:par>
                              <p:par>
                                <p:cTn id="80" presetID="22" presetClass="entr" presetSubtype="1" fill="hold" nodeType="withEffect">
                                  <p:stCondLst>
                                    <p:cond delay="17000"/>
                                  </p:stCondLst>
                                  <p:childTnLst>
                                    <p:set>
                                      <p:cBhvr>
                                        <p:cTn id="81" dur="1" fill="hold">
                                          <p:stCondLst>
                                            <p:cond delay="0"/>
                                          </p:stCondLst>
                                        </p:cTn>
                                        <p:tgtEl>
                                          <p:spTgt spid="12"/>
                                        </p:tgtEl>
                                        <p:attrNameLst>
                                          <p:attrName>style.visibility</p:attrName>
                                        </p:attrNameLst>
                                      </p:cBhvr>
                                      <p:to>
                                        <p:strVal val="visible"/>
                                      </p:to>
                                    </p:set>
                                    <p:animEffect transition="in" filter="wipe(up)">
                                      <p:cBhvr>
                                        <p:cTn id="82" dur="1000"/>
                                        <p:tgtEl>
                                          <p:spTgt spid="12"/>
                                        </p:tgtEl>
                                      </p:cBhvr>
                                    </p:animEffect>
                                  </p:childTnLst>
                                </p:cTn>
                              </p:par>
                              <p:par>
                                <p:cTn id="83" presetID="10" presetClass="entr" presetSubtype="0" fill="hold" nodeType="withEffect">
                                  <p:stCondLst>
                                    <p:cond delay="17000"/>
                                  </p:stCondLst>
                                  <p:childTnLst>
                                    <p:set>
                                      <p:cBhvr>
                                        <p:cTn id="84" dur="1" fill="hold">
                                          <p:stCondLst>
                                            <p:cond delay="0"/>
                                          </p:stCondLst>
                                        </p:cTn>
                                        <p:tgtEl>
                                          <p:spTgt spid="58"/>
                                        </p:tgtEl>
                                        <p:attrNameLst>
                                          <p:attrName>style.visibility</p:attrName>
                                        </p:attrNameLst>
                                      </p:cBhvr>
                                      <p:to>
                                        <p:strVal val="visible"/>
                                      </p:to>
                                    </p:set>
                                    <p:animEffect transition="in" filter="fade">
                                      <p:cBhvr>
                                        <p:cTn id="85" dur="1000"/>
                                        <p:tgtEl>
                                          <p:spTgt spid="58"/>
                                        </p:tgtEl>
                                      </p:cBhvr>
                                    </p:animEffect>
                                  </p:childTnLst>
                                </p:cTn>
                              </p:par>
                              <p:par>
                                <p:cTn id="86" presetID="10" presetClass="entr" presetSubtype="0" fill="hold" grpId="0" nodeType="withEffect">
                                  <p:stCondLst>
                                    <p:cond delay="18100"/>
                                  </p:stCondLst>
                                  <p:childTnLst>
                                    <p:set>
                                      <p:cBhvr>
                                        <p:cTn id="87" dur="1" fill="hold">
                                          <p:stCondLst>
                                            <p:cond delay="0"/>
                                          </p:stCondLst>
                                        </p:cTn>
                                        <p:tgtEl>
                                          <p:spTgt spid="23"/>
                                        </p:tgtEl>
                                        <p:attrNameLst>
                                          <p:attrName>style.visibility</p:attrName>
                                        </p:attrNameLst>
                                      </p:cBhvr>
                                      <p:to>
                                        <p:strVal val="visible"/>
                                      </p:to>
                                    </p:set>
                                    <p:animEffect transition="in" filter="fade">
                                      <p:cBhvr>
                                        <p:cTn id="88" dur="1000"/>
                                        <p:tgtEl>
                                          <p:spTgt spid="23"/>
                                        </p:tgtEl>
                                      </p:cBhvr>
                                    </p:animEffect>
                                  </p:childTnLst>
                                </p:cTn>
                              </p:par>
                              <p:par>
                                <p:cTn id="89" presetID="22" presetClass="entr" presetSubtype="1" fill="hold" nodeType="withEffect">
                                  <p:stCondLst>
                                    <p:cond delay="19200"/>
                                  </p:stCondLst>
                                  <p:childTnLst>
                                    <p:set>
                                      <p:cBhvr>
                                        <p:cTn id="90" dur="1" fill="hold">
                                          <p:stCondLst>
                                            <p:cond delay="0"/>
                                          </p:stCondLst>
                                        </p:cTn>
                                        <p:tgtEl>
                                          <p:spTgt spid="13"/>
                                        </p:tgtEl>
                                        <p:attrNameLst>
                                          <p:attrName>style.visibility</p:attrName>
                                        </p:attrNameLst>
                                      </p:cBhvr>
                                      <p:to>
                                        <p:strVal val="visible"/>
                                      </p:to>
                                    </p:set>
                                    <p:animEffect transition="in" filter="wipe(up)">
                                      <p:cBhvr>
                                        <p:cTn id="91" dur="1000"/>
                                        <p:tgtEl>
                                          <p:spTgt spid="13"/>
                                        </p:tgtEl>
                                      </p:cBhvr>
                                    </p:animEffect>
                                  </p:childTnLst>
                                </p:cTn>
                              </p:par>
                              <p:par>
                                <p:cTn id="92" presetID="10" presetClass="entr" presetSubtype="0" fill="hold" nodeType="withEffect">
                                  <p:stCondLst>
                                    <p:cond delay="19200"/>
                                  </p:stCondLst>
                                  <p:childTnLst>
                                    <p:set>
                                      <p:cBhvr>
                                        <p:cTn id="93" dur="1" fill="hold">
                                          <p:stCondLst>
                                            <p:cond delay="0"/>
                                          </p:stCondLst>
                                        </p:cTn>
                                        <p:tgtEl>
                                          <p:spTgt spid="59"/>
                                        </p:tgtEl>
                                        <p:attrNameLst>
                                          <p:attrName>style.visibility</p:attrName>
                                        </p:attrNameLst>
                                      </p:cBhvr>
                                      <p:to>
                                        <p:strVal val="visible"/>
                                      </p:to>
                                    </p:set>
                                    <p:animEffect transition="in" filter="fade">
                                      <p:cBhvr>
                                        <p:cTn id="94" dur="1000"/>
                                        <p:tgtEl>
                                          <p:spTgt spid="59"/>
                                        </p:tgtEl>
                                      </p:cBhvr>
                                    </p:animEffect>
                                  </p:childTnLst>
                                </p:cTn>
                              </p:par>
                              <p:par>
                                <p:cTn id="95" presetID="10" presetClass="entr" presetSubtype="0" fill="hold" grpId="0" nodeType="withEffect">
                                  <p:stCondLst>
                                    <p:cond delay="20300"/>
                                  </p:stCondLst>
                                  <p:childTnLst>
                                    <p:set>
                                      <p:cBhvr>
                                        <p:cTn id="96" dur="1" fill="hold">
                                          <p:stCondLst>
                                            <p:cond delay="0"/>
                                          </p:stCondLst>
                                        </p:cTn>
                                        <p:tgtEl>
                                          <p:spTgt spid="29"/>
                                        </p:tgtEl>
                                        <p:attrNameLst>
                                          <p:attrName>style.visibility</p:attrName>
                                        </p:attrNameLst>
                                      </p:cBhvr>
                                      <p:to>
                                        <p:strVal val="visible"/>
                                      </p:to>
                                    </p:set>
                                    <p:animEffect transition="in" filter="fade">
                                      <p:cBhvr>
                                        <p:cTn id="97" dur="1000"/>
                                        <p:tgtEl>
                                          <p:spTgt spid="29"/>
                                        </p:tgtEl>
                                      </p:cBhvr>
                                    </p:animEffect>
                                  </p:childTnLst>
                                </p:cTn>
                              </p:par>
                              <p:par>
                                <p:cTn id="98" presetID="22" presetClass="entr" presetSubtype="1" fill="hold" nodeType="withEffect">
                                  <p:stCondLst>
                                    <p:cond delay="21400"/>
                                  </p:stCondLst>
                                  <p:childTnLst>
                                    <p:set>
                                      <p:cBhvr>
                                        <p:cTn id="99" dur="1" fill="hold">
                                          <p:stCondLst>
                                            <p:cond delay="0"/>
                                          </p:stCondLst>
                                        </p:cTn>
                                        <p:tgtEl>
                                          <p:spTgt spid="14"/>
                                        </p:tgtEl>
                                        <p:attrNameLst>
                                          <p:attrName>style.visibility</p:attrName>
                                        </p:attrNameLst>
                                      </p:cBhvr>
                                      <p:to>
                                        <p:strVal val="visible"/>
                                      </p:to>
                                    </p:set>
                                    <p:animEffect transition="in" filter="wipe(up)">
                                      <p:cBhvr>
                                        <p:cTn id="100" dur="1000"/>
                                        <p:tgtEl>
                                          <p:spTgt spid="14"/>
                                        </p:tgtEl>
                                      </p:cBhvr>
                                    </p:animEffect>
                                  </p:childTnLst>
                                </p:cTn>
                              </p:par>
                              <p:par>
                                <p:cTn id="101" presetID="10" presetClass="entr" presetSubtype="0" fill="hold" nodeType="withEffect">
                                  <p:stCondLst>
                                    <p:cond delay="21400"/>
                                  </p:stCondLst>
                                  <p:childTnLst>
                                    <p:set>
                                      <p:cBhvr>
                                        <p:cTn id="102" dur="1" fill="hold">
                                          <p:stCondLst>
                                            <p:cond delay="0"/>
                                          </p:stCondLst>
                                        </p:cTn>
                                        <p:tgtEl>
                                          <p:spTgt spid="60"/>
                                        </p:tgtEl>
                                        <p:attrNameLst>
                                          <p:attrName>style.visibility</p:attrName>
                                        </p:attrNameLst>
                                      </p:cBhvr>
                                      <p:to>
                                        <p:strVal val="visible"/>
                                      </p:to>
                                    </p:set>
                                    <p:animEffect transition="in" filter="fade">
                                      <p:cBhvr>
                                        <p:cTn id="103" dur="1000"/>
                                        <p:tgtEl>
                                          <p:spTgt spid="60"/>
                                        </p:tgtEl>
                                      </p:cBhvr>
                                    </p:animEffect>
                                  </p:childTnLst>
                                </p:cTn>
                              </p:par>
                              <p:par>
                                <p:cTn id="104" presetID="10" presetClass="entr" presetSubtype="0" fill="hold" grpId="0" nodeType="withEffect">
                                  <p:stCondLst>
                                    <p:cond delay="22500"/>
                                  </p:stCondLst>
                                  <p:childTnLst>
                                    <p:set>
                                      <p:cBhvr>
                                        <p:cTn id="105" dur="1" fill="hold">
                                          <p:stCondLst>
                                            <p:cond delay="0"/>
                                          </p:stCondLst>
                                        </p:cTn>
                                        <p:tgtEl>
                                          <p:spTgt spid="24"/>
                                        </p:tgtEl>
                                        <p:attrNameLst>
                                          <p:attrName>style.visibility</p:attrName>
                                        </p:attrNameLst>
                                      </p:cBhvr>
                                      <p:to>
                                        <p:strVal val="visible"/>
                                      </p:to>
                                    </p:set>
                                    <p:animEffect transition="in" filter="fade">
                                      <p:cBhvr>
                                        <p:cTn id="106" dur="1000"/>
                                        <p:tgtEl>
                                          <p:spTgt spid="24"/>
                                        </p:tgtEl>
                                      </p:cBhvr>
                                    </p:animEffect>
                                  </p:childTnLst>
                                </p:cTn>
                              </p:par>
                              <p:par>
                                <p:cTn id="107" presetID="22" presetClass="entr" presetSubtype="1" fill="hold" nodeType="withEffect">
                                  <p:stCondLst>
                                    <p:cond delay="23500"/>
                                  </p:stCondLst>
                                  <p:childTnLst>
                                    <p:set>
                                      <p:cBhvr>
                                        <p:cTn id="108" dur="1" fill="hold">
                                          <p:stCondLst>
                                            <p:cond delay="0"/>
                                          </p:stCondLst>
                                        </p:cTn>
                                        <p:tgtEl>
                                          <p:spTgt spid="15"/>
                                        </p:tgtEl>
                                        <p:attrNameLst>
                                          <p:attrName>style.visibility</p:attrName>
                                        </p:attrNameLst>
                                      </p:cBhvr>
                                      <p:to>
                                        <p:strVal val="visible"/>
                                      </p:to>
                                    </p:set>
                                    <p:animEffect transition="in" filter="wipe(up)">
                                      <p:cBhvr>
                                        <p:cTn id="109" dur="1000"/>
                                        <p:tgtEl>
                                          <p:spTgt spid="15"/>
                                        </p:tgtEl>
                                      </p:cBhvr>
                                    </p:animEffect>
                                  </p:childTnLst>
                                </p:cTn>
                              </p:par>
                              <p:par>
                                <p:cTn id="110" presetID="10" presetClass="entr" presetSubtype="0" fill="hold" nodeType="withEffect">
                                  <p:stCondLst>
                                    <p:cond delay="23500"/>
                                  </p:stCondLst>
                                  <p:childTnLst>
                                    <p:set>
                                      <p:cBhvr>
                                        <p:cTn id="111" dur="1" fill="hold">
                                          <p:stCondLst>
                                            <p:cond delay="0"/>
                                          </p:stCondLst>
                                        </p:cTn>
                                        <p:tgtEl>
                                          <p:spTgt spid="61"/>
                                        </p:tgtEl>
                                        <p:attrNameLst>
                                          <p:attrName>style.visibility</p:attrName>
                                        </p:attrNameLst>
                                      </p:cBhvr>
                                      <p:to>
                                        <p:strVal val="visible"/>
                                      </p:to>
                                    </p:set>
                                    <p:animEffect transition="in" filter="fade">
                                      <p:cBhvr>
                                        <p:cTn id="112" dur="1000"/>
                                        <p:tgtEl>
                                          <p:spTgt spid="61"/>
                                        </p:tgtEl>
                                      </p:cBhvr>
                                    </p:animEffect>
                                  </p:childTnLst>
                                </p:cTn>
                              </p:par>
                              <p:par>
                                <p:cTn id="113" presetID="10" presetClass="entr" presetSubtype="0" fill="hold" grpId="0" nodeType="withEffect">
                                  <p:stCondLst>
                                    <p:cond delay="24600"/>
                                  </p:stCondLst>
                                  <p:childTnLst>
                                    <p:set>
                                      <p:cBhvr>
                                        <p:cTn id="114" dur="1" fill="hold">
                                          <p:stCondLst>
                                            <p:cond delay="0"/>
                                          </p:stCondLst>
                                        </p:cTn>
                                        <p:tgtEl>
                                          <p:spTgt spid="30"/>
                                        </p:tgtEl>
                                        <p:attrNameLst>
                                          <p:attrName>style.visibility</p:attrName>
                                        </p:attrNameLst>
                                      </p:cBhvr>
                                      <p:to>
                                        <p:strVal val="visible"/>
                                      </p:to>
                                    </p:set>
                                    <p:animEffect transition="in" filter="fade">
                                      <p:cBhvr>
                                        <p:cTn id="115" dur="10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1" grpId="0"/>
      <p:bldP spid="22" grpId="0"/>
      <p:bldP spid="23" grpId="0"/>
      <p:bldP spid="24" grpId="0"/>
      <p:bldP spid="25" grpId="0"/>
      <p:bldP spid="26" grpId="0"/>
      <p:bldP spid="27" grpId="0"/>
      <p:bldP spid="28" grpId="0"/>
      <p:bldP spid="29" grpId="0"/>
      <p:bldP spid="3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200" dirty="0" smtClean="0"/>
              <a:t>Nishiiyuu Way is the way of the Future</a:t>
            </a:r>
            <a:endParaRPr lang="en-CA" sz="3200" dirty="0"/>
          </a:p>
        </p:txBody>
      </p:sp>
      <p:sp>
        <p:nvSpPr>
          <p:cNvPr id="3" name="Content Placeholder 2"/>
          <p:cNvSpPr>
            <a:spLocks noGrp="1"/>
          </p:cNvSpPr>
          <p:nvPr>
            <p:ph idx="1"/>
          </p:nvPr>
        </p:nvSpPr>
        <p:spPr>
          <a:xfrm>
            <a:off x="685800" y="2204864"/>
            <a:ext cx="7772400" cy="3891136"/>
          </a:xfrm>
        </p:spPr>
        <p:txBody>
          <a:bodyPr/>
          <a:lstStyle/>
          <a:p>
            <a:r>
              <a:rPr lang="en-CA" sz="2400" dirty="0" smtClean="0"/>
              <a:t>The </a:t>
            </a:r>
            <a:r>
              <a:rPr lang="en-CA" sz="2400" dirty="0"/>
              <a:t>Nishiiyuu Way is the way to freedom, the realization that everything is spirit. </a:t>
            </a:r>
            <a:endParaRPr lang="en-CA" sz="2400" dirty="0" smtClean="0"/>
          </a:p>
          <a:p>
            <a:endParaRPr lang="en-CA" sz="2400" dirty="0"/>
          </a:p>
          <a:p>
            <a:r>
              <a:rPr lang="en-CA" sz="2400" dirty="0" smtClean="0"/>
              <a:t>That </a:t>
            </a:r>
            <a:r>
              <a:rPr lang="en-CA" sz="2400" dirty="0"/>
              <a:t>each one of us can be anything we want to be and that we are the author of all intelligence as we are Spirit. </a:t>
            </a:r>
          </a:p>
        </p:txBody>
      </p:sp>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63774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3200" dirty="0" smtClean="0"/>
              <a:t>A New Nishiiyuu Mindset for a Healthy Body and Healthy Mind and Prosperity</a:t>
            </a:r>
            <a:endParaRPr lang="en-CA" sz="3200" dirty="0"/>
          </a:p>
        </p:txBody>
      </p:sp>
      <p:sp>
        <p:nvSpPr>
          <p:cNvPr id="3" name="Content Placeholder 2"/>
          <p:cNvSpPr>
            <a:spLocks noGrp="1"/>
          </p:cNvSpPr>
          <p:nvPr>
            <p:ph idx="1"/>
          </p:nvPr>
        </p:nvSpPr>
        <p:spPr>
          <a:xfrm>
            <a:off x="685800" y="2132856"/>
            <a:ext cx="7772400" cy="3963144"/>
          </a:xfrm>
        </p:spPr>
        <p:txBody>
          <a:bodyPr/>
          <a:lstStyle/>
          <a:p>
            <a:r>
              <a:rPr lang="en-CA" sz="2400" dirty="0" smtClean="0"/>
              <a:t>It will empower </a:t>
            </a:r>
            <a:r>
              <a:rPr lang="en-CA" sz="2400" dirty="0"/>
              <a:t>the individual from inside out and not from outside in. </a:t>
            </a:r>
            <a:endParaRPr lang="en-CA" sz="2400" dirty="0" smtClean="0"/>
          </a:p>
          <a:p>
            <a:endParaRPr lang="en-CA" sz="2400" dirty="0"/>
          </a:p>
          <a:p>
            <a:r>
              <a:rPr lang="en-CA" sz="2400" dirty="0" smtClean="0"/>
              <a:t>The </a:t>
            </a:r>
            <a:r>
              <a:rPr lang="en-CA" sz="2400" dirty="0"/>
              <a:t>realization that all the power that ever was or will be is inside each one of us now and is the tipping point for success and growth from where we are at now. </a:t>
            </a:r>
          </a:p>
          <a:p>
            <a:endParaRPr lang="en-CA" dirty="0"/>
          </a:p>
        </p:txBody>
      </p:sp>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637742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The Nishiiyuu Way is the way of life and </a:t>
            </a:r>
            <a:r>
              <a:rPr lang="en-CA" dirty="0" smtClean="0"/>
              <a:t>liberty</a:t>
            </a:r>
            <a:endParaRPr lang="en-CA" dirty="0"/>
          </a:p>
        </p:txBody>
      </p:sp>
      <p:sp>
        <p:nvSpPr>
          <p:cNvPr id="4" name="Footer Placeholder 3"/>
          <p:cNvSpPr>
            <a:spLocks noGrp="1"/>
          </p:cNvSpPr>
          <p:nvPr>
            <p:ph type="ftr" sz="quarter" idx="11"/>
          </p:nvPr>
        </p:nvSpPr>
        <p:spPr/>
        <p:txBody>
          <a:bodyPr/>
          <a:lstStyle/>
          <a:p>
            <a:pPr>
              <a:defRPr/>
            </a:pPr>
            <a:endParaRPr lang="en-US"/>
          </a:p>
        </p:txBody>
      </p:sp>
      <p:pic>
        <p:nvPicPr>
          <p:cNvPr id="11" name="Content Placeholder 10"/>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28950" y="1981200"/>
            <a:ext cx="3086100" cy="4114800"/>
          </a:xfrm>
        </p:spPr>
      </p:pic>
    </p:spTree>
    <p:extLst>
      <p:ext uri="{BB962C8B-B14F-4D97-AF65-F5344CB8AC3E}">
        <p14:creationId xmlns:p14="http://schemas.microsoft.com/office/powerpoint/2010/main" val="179157342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533400" y="609600"/>
            <a:ext cx="7772400" cy="914400"/>
          </a:xfrm>
        </p:spPr>
        <p:txBody>
          <a:bodyPr/>
          <a:lstStyle/>
          <a:p>
            <a:pPr eaLnBrk="1" hangingPunct="1"/>
            <a:r>
              <a:rPr lang="en-US" sz="3200" smtClean="0"/>
              <a:t>Personal Development</a:t>
            </a:r>
          </a:p>
        </p:txBody>
      </p:sp>
      <p:sp>
        <p:nvSpPr>
          <p:cNvPr id="29699" name="Text Box 4"/>
          <p:cNvSpPr txBox="1">
            <a:spLocks noChangeArrowheads="1"/>
          </p:cNvSpPr>
          <p:nvPr/>
        </p:nvSpPr>
        <p:spPr bwMode="auto">
          <a:xfrm>
            <a:off x="381000" y="4500563"/>
            <a:ext cx="2209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t>Past Conditions and Circumstances</a:t>
            </a:r>
          </a:p>
        </p:txBody>
      </p:sp>
      <p:sp>
        <p:nvSpPr>
          <p:cNvPr id="29700" name="Text Box 5"/>
          <p:cNvSpPr txBox="1">
            <a:spLocks noChangeArrowheads="1"/>
          </p:cNvSpPr>
          <p:nvPr/>
        </p:nvSpPr>
        <p:spPr bwMode="auto">
          <a:xfrm>
            <a:off x="6000750" y="4500563"/>
            <a:ext cx="1676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t>Goals and Vision</a:t>
            </a:r>
          </a:p>
        </p:txBody>
      </p:sp>
      <p:sp>
        <p:nvSpPr>
          <p:cNvPr id="29701" name="Text Box 6"/>
          <p:cNvSpPr txBox="1">
            <a:spLocks noChangeArrowheads="1"/>
          </p:cNvSpPr>
          <p:nvPr/>
        </p:nvSpPr>
        <p:spPr bwMode="auto">
          <a:xfrm>
            <a:off x="2928938" y="4500563"/>
            <a:ext cx="20716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t>How You See Yourself Today</a:t>
            </a:r>
          </a:p>
        </p:txBody>
      </p:sp>
      <p:pic>
        <p:nvPicPr>
          <p:cNvPr id="29703" name="Picture 8" descr="personal_development.bmp"/>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071563" y="1285875"/>
            <a:ext cx="7004050" cy="2874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Footer Placeholder 1"/>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2328060908"/>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Goals and Visions the Nishiiyuu Way</a:t>
            </a:r>
            <a:endParaRPr lang="en-CA" dirty="0"/>
          </a:p>
        </p:txBody>
      </p:sp>
      <p:sp>
        <p:nvSpPr>
          <p:cNvPr id="3" name="Content Placeholder 2"/>
          <p:cNvSpPr>
            <a:spLocks noGrp="1"/>
          </p:cNvSpPr>
          <p:nvPr>
            <p:ph idx="1"/>
          </p:nvPr>
        </p:nvSpPr>
        <p:spPr>
          <a:xfrm>
            <a:off x="685800" y="2132856"/>
            <a:ext cx="7772400" cy="3963144"/>
          </a:xfrm>
        </p:spPr>
        <p:txBody>
          <a:bodyPr/>
          <a:lstStyle/>
          <a:p>
            <a:r>
              <a:rPr lang="en-CA" sz="2400" dirty="0" smtClean="0"/>
              <a:t>You don’t get what you want, you get what you are</a:t>
            </a:r>
          </a:p>
          <a:p>
            <a:endParaRPr lang="en-CA" sz="2400" dirty="0"/>
          </a:p>
          <a:p>
            <a:r>
              <a:rPr lang="en-CA" sz="2400" dirty="0" smtClean="0"/>
              <a:t>Goals and Visions define a Person</a:t>
            </a:r>
          </a:p>
          <a:p>
            <a:endParaRPr lang="en-CA" sz="2400" dirty="0"/>
          </a:p>
          <a:p>
            <a:r>
              <a:rPr lang="en-CA" sz="2400" dirty="0" smtClean="0"/>
              <a:t>You cannot desire what you are not</a:t>
            </a:r>
            <a:endParaRPr lang="en-CA" sz="2400" dirty="0"/>
          </a:p>
        </p:txBody>
      </p:sp>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3652639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sz="3200" dirty="0" smtClean="0"/>
              <a:t>The Nishiiyuu Way – Dreamers in Action</a:t>
            </a:r>
            <a:endParaRPr lang="en-CA" sz="3200" dirty="0"/>
          </a:p>
        </p:txBody>
      </p:sp>
      <p:sp>
        <p:nvSpPr>
          <p:cNvPr id="5" name="Content Placeholder 4"/>
          <p:cNvSpPr>
            <a:spLocks noGrp="1"/>
          </p:cNvSpPr>
          <p:nvPr>
            <p:ph idx="1"/>
          </p:nvPr>
        </p:nvSpPr>
        <p:spPr/>
        <p:txBody>
          <a:bodyPr/>
          <a:lstStyle/>
          <a:p>
            <a:r>
              <a:rPr lang="en-US" sz="2800" dirty="0"/>
              <a:t>When you have the pathway to be what you want to be, you concentrate on the path and on fulfilling your dreams</a:t>
            </a:r>
            <a:r>
              <a:rPr lang="en-US" sz="2800" dirty="0" smtClean="0"/>
              <a:t>.</a:t>
            </a:r>
          </a:p>
          <a:p>
            <a:endParaRPr lang="en-US" sz="2800" dirty="0"/>
          </a:p>
          <a:p>
            <a:r>
              <a:rPr lang="en-US" sz="2800" dirty="0"/>
              <a:t>When you have no pathway, you will have a tendency to focus on your anger and on your regrets and live in the past. It is self-destructive. </a:t>
            </a:r>
            <a:endParaRPr lang="en-CA" sz="2800" dirty="0"/>
          </a:p>
          <a:p>
            <a:endParaRPr lang="en-CA" dirty="0"/>
          </a:p>
        </p:txBody>
      </p:sp>
      <p:sp>
        <p:nvSpPr>
          <p:cNvPr id="3" name="Footer Placeholder 2"/>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495123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3"/>
          <p:cNvSpPr>
            <a:spLocks noGrp="1"/>
          </p:cNvSpPr>
          <p:nvPr>
            <p:ph type="ftr" sz="quarter" idx="11"/>
          </p:nvPr>
        </p:nvSpPr>
        <p:spPr/>
        <p:txBody>
          <a:bodyPr/>
          <a:lstStyle/>
          <a:p>
            <a:endParaRPr lang="en-US"/>
          </a:p>
        </p:txBody>
      </p:sp>
      <p:sp>
        <p:nvSpPr>
          <p:cNvPr id="9218" name="Rectangle 2"/>
          <p:cNvSpPr>
            <a:spLocks noGrp="1" noChangeArrowheads="1"/>
          </p:cNvSpPr>
          <p:nvPr>
            <p:ph type="title"/>
          </p:nvPr>
        </p:nvSpPr>
        <p:spPr>
          <a:xfrm>
            <a:off x="609600" y="533400"/>
            <a:ext cx="7772400" cy="1143000"/>
          </a:xfrm>
        </p:spPr>
        <p:txBody>
          <a:bodyPr/>
          <a:lstStyle/>
          <a:p>
            <a:r>
              <a:rPr lang="en-US"/>
              <a:t>Story of the Dream Catcher</a:t>
            </a:r>
          </a:p>
        </p:txBody>
      </p:sp>
      <p:pic>
        <p:nvPicPr>
          <p:cNvPr id="9221" name="Picture 5" descr="C:\Documents and Settings\Neil\My Documents\Presentations\Graphics\dream catcher.WM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90800" y="1676400"/>
            <a:ext cx="3665538" cy="472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63052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9712" y="1484784"/>
            <a:ext cx="4349682" cy="4114800"/>
          </a:xfrm>
        </p:spPr>
      </p:pic>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29943986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r>
              <a:rPr lang="en-CA" dirty="0" smtClean="0"/>
              <a:t>Many </a:t>
            </a:r>
            <a:r>
              <a:rPr lang="en-CA" dirty="0"/>
              <a:t>people to become </a:t>
            </a:r>
            <a:r>
              <a:rPr lang="en-CA" dirty="0" smtClean="0"/>
              <a:t>successful </a:t>
            </a:r>
            <a:r>
              <a:rPr lang="en-CA" dirty="0"/>
              <a:t>create visions of having and then doing, then being. It never works that way. It is the reverse. </a:t>
            </a:r>
          </a:p>
          <a:p>
            <a:endParaRPr lang="en-CA" dirty="0"/>
          </a:p>
          <a:p>
            <a:r>
              <a:rPr lang="en-CA" dirty="0" smtClean="0"/>
              <a:t>They say, “Once I have what I want I can then be it”. </a:t>
            </a:r>
            <a:endParaRPr lang="en-CA" dirty="0"/>
          </a:p>
        </p:txBody>
      </p:sp>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476344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987824" y="1700808"/>
            <a:ext cx="3076634" cy="4395192"/>
          </a:xfrm>
        </p:spPr>
      </p:pic>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312918405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CA" dirty="0" smtClean="0"/>
              <a:t>Roots of the Tree determine the strength of the Tree</a:t>
            </a:r>
            <a:endParaRPr lang="en-CA" dirty="0"/>
          </a:p>
        </p:txBody>
      </p:sp>
      <p:sp>
        <p:nvSpPr>
          <p:cNvPr id="5" name="Content Placeholder 4"/>
          <p:cNvSpPr>
            <a:spLocks noGrp="1"/>
          </p:cNvSpPr>
          <p:nvPr>
            <p:ph idx="1"/>
          </p:nvPr>
        </p:nvSpPr>
        <p:spPr>
          <a:xfrm>
            <a:off x="685800" y="2492896"/>
            <a:ext cx="7772400" cy="3603104"/>
          </a:xfrm>
        </p:spPr>
        <p:txBody>
          <a:bodyPr/>
          <a:lstStyle/>
          <a:p>
            <a:r>
              <a:rPr lang="en-CA" sz="2400" dirty="0" smtClean="0"/>
              <a:t>Strong deep roots and the tree can withstand any outside onslaughts</a:t>
            </a:r>
          </a:p>
          <a:p>
            <a:endParaRPr lang="en-CA" sz="2400" dirty="0" smtClean="0"/>
          </a:p>
          <a:p>
            <a:r>
              <a:rPr lang="en-CA" sz="2400" dirty="0" smtClean="0"/>
              <a:t>No roots, no fruits</a:t>
            </a:r>
          </a:p>
          <a:p>
            <a:endParaRPr lang="en-CA" dirty="0" smtClean="0"/>
          </a:p>
          <a:p>
            <a:endParaRPr lang="en-CA" dirty="0"/>
          </a:p>
        </p:txBody>
      </p:sp>
      <p:sp>
        <p:nvSpPr>
          <p:cNvPr id="6" name="Footer Placeholder 5"/>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33060112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a:xfrm>
            <a:off x="1207938" y="2276872"/>
            <a:ext cx="6419800" cy="3048793"/>
          </a:xfrm>
        </p:spPr>
        <p:txBody>
          <a:bodyPr/>
          <a:lstStyle/>
          <a:p>
            <a:pPr marL="838200" indent="-838200" algn="l"/>
            <a:r>
              <a:rPr lang="en-US" sz="3200" dirty="0">
                <a:solidFill>
                  <a:schemeClr val="tx1"/>
                </a:solidFill>
              </a:rPr>
              <a:t>	Being </a:t>
            </a:r>
            <a:r>
              <a:rPr lang="en-US" sz="3200" dirty="0" smtClean="0">
                <a:solidFill>
                  <a:schemeClr val="tx1"/>
                </a:solidFill>
              </a:rPr>
              <a:t>and doing creates having….and not vice-versa</a:t>
            </a:r>
            <a:endParaRPr lang="en-CA" sz="3200" dirty="0">
              <a:solidFill>
                <a:schemeClr val="tx1"/>
              </a:solidFill>
            </a:endParaRPr>
          </a:p>
        </p:txBody>
      </p:sp>
      <p:sp>
        <p:nvSpPr>
          <p:cNvPr id="100356" name="Text Box 4"/>
          <p:cNvSpPr txBox="1">
            <a:spLocks noChangeArrowheads="1"/>
          </p:cNvSpPr>
          <p:nvPr/>
        </p:nvSpPr>
        <p:spPr bwMode="auto">
          <a:xfrm>
            <a:off x="1143000" y="990680"/>
            <a:ext cx="6453336"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sz="3200" dirty="0" smtClean="0">
                <a:latin typeface="Arial" pitchFamily="34" charset="0"/>
                <a:cs typeface="Arial" pitchFamily="34" charset="0"/>
              </a:rPr>
              <a:t>The Nishiiyuu Way to Setting Goals </a:t>
            </a:r>
            <a:r>
              <a:rPr lang="en-US" sz="3200" dirty="0">
                <a:latin typeface="Arial" pitchFamily="34" charset="0"/>
                <a:cs typeface="Arial" pitchFamily="34" charset="0"/>
              </a:rPr>
              <a:t>and Visions</a:t>
            </a:r>
            <a:endParaRPr lang="en-CA" sz="3200" dirty="0">
              <a:latin typeface="Arial" pitchFamily="34" charset="0"/>
              <a:cs typeface="Arial" pitchFamily="34" charset="0"/>
            </a:endParaRPr>
          </a:p>
        </p:txBody>
      </p:sp>
      <p:sp>
        <p:nvSpPr>
          <p:cNvPr id="2" name="Footer Placeholder 1"/>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410849395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107522" name="Rectangle 2"/>
          <p:cNvSpPr>
            <a:spLocks noGrp="1" noChangeArrowheads="1"/>
          </p:cNvSpPr>
          <p:nvPr>
            <p:ph type="title"/>
          </p:nvPr>
        </p:nvSpPr>
        <p:spPr>
          <a:xfrm>
            <a:off x="533400" y="838200"/>
            <a:ext cx="8153400" cy="1143000"/>
          </a:xfrm>
        </p:spPr>
        <p:txBody>
          <a:bodyPr/>
          <a:lstStyle/>
          <a:p>
            <a:r>
              <a:rPr lang="en-US" altLang="zh-CN" sz="3200" dirty="0">
                <a:ea typeface="SimSun" pitchFamily="2" charset="-122"/>
              </a:rPr>
              <a:t>Nothing can ever manifest without a vision. </a:t>
            </a:r>
            <a:endParaRPr lang="en-US" sz="3200" dirty="0">
              <a:ea typeface="SimSun" pitchFamily="2" charset="-122"/>
            </a:endParaRPr>
          </a:p>
        </p:txBody>
      </p:sp>
      <p:sp>
        <p:nvSpPr>
          <p:cNvPr id="107523" name="Rectangle 3"/>
          <p:cNvSpPr>
            <a:spLocks noGrp="1" noChangeArrowheads="1"/>
          </p:cNvSpPr>
          <p:nvPr>
            <p:ph type="body" idx="1"/>
          </p:nvPr>
        </p:nvSpPr>
        <p:spPr>
          <a:xfrm>
            <a:off x="685800" y="2743200"/>
            <a:ext cx="7772400" cy="3352800"/>
          </a:xfrm>
        </p:spPr>
        <p:txBody>
          <a:bodyPr/>
          <a:lstStyle/>
          <a:p>
            <a:r>
              <a:rPr lang="en-US" dirty="0">
                <a:ea typeface="SimSun" pitchFamily="2" charset="-122"/>
              </a:rPr>
              <a:t>Prior to manifestation there is always a vision. </a:t>
            </a:r>
          </a:p>
          <a:p>
            <a:endParaRPr lang="en-US" dirty="0">
              <a:ea typeface="SimSun" pitchFamily="2" charset="-122"/>
            </a:endParaRPr>
          </a:p>
          <a:p>
            <a:r>
              <a:rPr lang="en-US" dirty="0">
                <a:ea typeface="SimSun" pitchFamily="2" charset="-122"/>
              </a:rPr>
              <a:t>The word “Prior” means before and it is a derivative of the word prayer.</a:t>
            </a:r>
          </a:p>
          <a:p>
            <a:endParaRPr lang="en-US" dirty="0">
              <a:ea typeface="SimSun" pitchFamily="2" charset="-122"/>
            </a:endParaRPr>
          </a:p>
          <a:p>
            <a:endParaRPr lang="en-US" dirty="0"/>
          </a:p>
        </p:txBody>
      </p:sp>
    </p:spTree>
    <p:extLst>
      <p:ext uri="{BB962C8B-B14F-4D97-AF65-F5344CB8AC3E}">
        <p14:creationId xmlns:p14="http://schemas.microsoft.com/office/powerpoint/2010/main" val="413825805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7523">
                                            <p:txEl>
                                              <p:pRg st="0" end="0"/>
                                            </p:txEl>
                                          </p:spTgt>
                                        </p:tgtEl>
                                        <p:attrNameLst>
                                          <p:attrName>style.visibility</p:attrName>
                                        </p:attrNameLst>
                                      </p:cBhvr>
                                      <p:to>
                                        <p:strVal val="visible"/>
                                      </p:to>
                                    </p:set>
                                    <p:anim calcmode="lin" valueType="num">
                                      <p:cBhvr additive="base">
                                        <p:cTn id="7" dur="500" fill="hold"/>
                                        <p:tgtEl>
                                          <p:spTgt spid="1075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75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7523">
                                            <p:txEl>
                                              <p:pRg st="2" end="2"/>
                                            </p:txEl>
                                          </p:spTgt>
                                        </p:tgtEl>
                                        <p:attrNameLst>
                                          <p:attrName>style.visibility</p:attrName>
                                        </p:attrNameLst>
                                      </p:cBhvr>
                                      <p:to>
                                        <p:strVal val="visible"/>
                                      </p:to>
                                    </p:set>
                                    <p:anim calcmode="lin" valueType="num">
                                      <p:cBhvr additive="base">
                                        <p:cTn id="13" dur="500" fill="hold"/>
                                        <p:tgtEl>
                                          <p:spTgt spid="10752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752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3" grpId="0" build="p" autoUpdateAnimBg="0"/>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112642" name="Rectangle 2"/>
          <p:cNvSpPr>
            <a:spLocks noGrp="1" noChangeArrowheads="1"/>
          </p:cNvSpPr>
          <p:nvPr>
            <p:ph type="title"/>
          </p:nvPr>
        </p:nvSpPr>
        <p:spPr/>
        <p:txBody>
          <a:bodyPr/>
          <a:lstStyle/>
          <a:p>
            <a:r>
              <a:rPr lang="en-US" altLang="zh-CN" sz="3600">
                <a:ea typeface="SimSun" pitchFamily="2" charset="-122"/>
              </a:rPr>
              <a:t>The spirit visions from the limitless world, because spirit is limitless.</a:t>
            </a:r>
            <a:r>
              <a:rPr lang="en-US" altLang="zh-CN">
                <a:ea typeface="SimSun" pitchFamily="2" charset="-122"/>
              </a:rPr>
              <a:t> </a:t>
            </a:r>
            <a:endParaRPr lang="en-US">
              <a:ea typeface="SimSun" pitchFamily="2" charset="-122"/>
            </a:endParaRPr>
          </a:p>
        </p:txBody>
      </p:sp>
      <p:sp>
        <p:nvSpPr>
          <p:cNvPr id="112643" name="Rectangle 3"/>
          <p:cNvSpPr>
            <a:spLocks noGrp="1" noChangeArrowheads="1"/>
          </p:cNvSpPr>
          <p:nvPr>
            <p:ph type="body" idx="1"/>
          </p:nvPr>
        </p:nvSpPr>
        <p:spPr>
          <a:xfrm>
            <a:off x="685800" y="2438400"/>
            <a:ext cx="7772400" cy="3657600"/>
          </a:xfrm>
        </p:spPr>
        <p:txBody>
          <a:bodyPr/>
          <a:lstStyle/>
          <a:p>
            <a:r>
              <a:rPr lang="en-US" altLang="zh-CN">
                <a:ea typeface="SimSun" pitchFamily="2" charset="-122"/>
              </a:rPr>
              <a:t>The mind holds the vision when it is able to believe in it. </a:t>
            </a:r>
          </a:p>
          <a:p>
            <a:endParaRPr lang="en-US" altLang="zh-CN">
              <a:ea typeface="SimSun" pitchFamily="2" charset="-122"/>
            </a:endParaRPr>
          </a:p>
          <a:p>
            <a:r>
              <a:rPr lang="en-US">
                <a:ea typeface="SimSun" pitchFamily="2" charset="-122"/>
              </a:rPr>
              <a:t>Then the whole universe bows to the vision and gets to work to manifest it as it is already formed in the spiritual world.</a:t>
            </a:r>
          </a:p>
          <a:p>
            <a:endParaRPr lang="en-US">
              <a:ea typeface="SimSun" pitchFamily="2" charset="-122"/>
            </a:endParaRPr>
          </a:p>
        </p:txBody>
      </p:sp>
    </p:spTree>
    <p:extLst>
      <p:ext uri="{BB962C8B-B14F-4D97-AF65-F5344CB8AC3E}">
        <p14:creationId xmlns:p14="http://schemas.microsoft.com/office/powerpoint/2010/main" val="212898953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12643">
                                            <p:txEl>
                                              <p:pRg st="0" end="0"/>
                                            </p:txEl>
                                          </p:spTgt>
                                        </p:tgtEl>
                                        <p:attrNameLst>
                                          <p:attrName>style.visibility</p:attrName>
                                        </p:attrNameLst>
                                      </p:cBhvr>
                                      <p:to>
                                        <p:strVal val="visible"/>
                                      </p:to>
                                    </p:set>
                                    <p:anim calcmode="lin" valueType="num">
                                      <p:cBhvr additive="base">
                                        <p:cTn id="7" dur="500" fill="hold"/>
                                        <p:tgtEl>
                                          <p:spTgt spid="11264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1264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12643">
                                            <p:txEl>
                                              <p:pRg st="2" end="2"/>
                                            </p:txEl>
                                          </p:spTgt>
                                        </p:tgtEl>
                                        <p:attrNameLst>
                                          <p:attrName>style.visibility</p:attrName>
                                        </p:attrNameLst>
                                      </p:cBhvr>
                                      <p:to>
                                        <p:strVal val="visible"/>
                                      </p:to>
                                    </p:set>
                                    <p:anim calcmode="lin" valueType="num">
                                      <p:cBhvr additive="base">
                                        <p:cTn id="13" dur="500" fill="hold"/>
                                        <p:tgtEl>
                                          <p:spTgt spid="11264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1264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2643" grpId="0" build="p"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11"/>
          </p:nvPr>
        </p:nvSpPr>
        <p:spPr/>
        <p:txBody>
          <a:bodyPr/>
          <a:lstStyle/>
          <a:p>
            <a:endParaRPr lang="en-US"/>
          </a:p>
        </p:txBody>
      </p:sp>
      <p:sp>
        <p:nvSpPr>
          <p:cNvPr id="113666" name="Rectangle 2"/>
          <p:cNvSpPr>
            <a:spLocks noGrp="1" noChangeArrowheads="1"/>
          </p:cNvSpPr>
          <p:nvPr>
            <p:ph type="title"/>
          </p:nvPr>
        </p:nvSpPr>
        <p:spPr>
          <a:xfrm>
            <a:off x="685800" y="609600"/>
            <a:ext cx="7772400" cy="4038600"/>
          </a:xfrm>
        </p:spPr>
        <p:txBody>
          <a:bodyPr/>
          <a:lstStyle/>
          <a:p>
            <a:r>
              <a:rPr lang="en-US" altLang="zh-CN" sz="3600">
                <a:ea typeface="SimSun" pitchFamily="2" charset="-122"/>
              </a:rPr>
              <a:t>There is an unfailing correspondence between what is inside you </a:t>
            </a:r>
            <a:br>
              <a:rPr lang="en-US" altLang="zh-CN" sz="3600">
                <a:ea typeface="SimSun" pitchFamily="2" charset="-122"/>
              </a:rPr>
            </a:br>
            <a:r>
              <a:rPr lang="en-US" altLang="zh-CN" sz="3600">
                <a:ea typeface="SimSun" pitchFamily="2" charset="-122"/>
              </a:rPr>
              <a:t>and what is outside you.</a:t>
            </a:r>
            <a:endParaRPr lang="en-US">
              <a:ea typeface="SimSun" pitchFamily="2" charset="-122"/>
            </a:endParaRPr>
          </a:p>
        </p:txBody>
      </p:sp>
    </p:spTree>
    <p:extLst>
      <p:ext uri="{BB962C8B-B14F-4D97-AF65-F5344CB8AC3E}">
        <p14:creationId xmlns:p14="http://schemas.microsoft.com/office/powerpoint/2010/main" val="545407587"/>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190466" name="Rectangle 2"/>
          <p:cNvSpPr>
            <a:spLocks noGrp="1" noChangeArrowheads="1"/>
          </p:cNvSpPr>
          <p:nvPr>
            <p:ph type="title"/>
          </p:nvPr>
        </p:nvSpPr>
        <p:spPr>
          <a:xfrm>
            <a:off x="457200" y="609600"/>
            <a:ext cx="8001000" cy="1905000"/>
          </a:xfrm>
        </p:spPr>
        <p:txBody>
          <a:bodyPr/>
          <a:lstStyle/>
          <a:p>
            <a:r>
              <a:rPr lang="en-US" sz="3200">
                <a:cs typeface="Times New Roman" charset="0"/>
              </a:rPr>
              <a:t>Your state of mind, your being-ness, and all thoughts manifest as earth, as things, unless cancelled by an opposite thought.</a:t>
            </a:r>
          </a:p>
        </p:txBody>
      </p:sp>
      <p:sp>
        <p:nvSpPr>
          <p:cNvPr id="190467" name="Rectangle 3"/>
          <p:cNvSpPr>
            <a:spLocks noGrp="1" noChangeArrowheads="1"/>
          </p:cNvSpPr>
          <p:nvPr>
            <p:ph type="body" idx="1"/>
          </p:nvPr>
        </p:nvSpPr>
        <p:spPr>
          <a:xfrm>
            <a:off x="685800" y="3200400"/>
            <a:ext cx="7772400" cy="2667000"/>
          </a:xfrm>
        </p:spPr>
        <p:txBody>
          <a:bodyPr/>
          <a:lstStyle/>
          <a:p>
            <a:r>
              <a:rPr lang="en-US" sz="2800">
                <a:cs typeface="Times New Roman" charset="0"/>
              </a:rPr>
              <a:t>Then that opposite thought produces the thing.</a:t>
            </a:r>
          </a:p>
        </p:txBody>
      </p:sp>
    </p:spTree>
    <p:extLst>
      <p:ext uri="{BB962C8B-B14F-4D97-AF65-F5344CB8AC3E}">
        <p14:creationId xmlns:p14="http://schemas.microsoft.com/office/powerpoint/2010/main" val="143394095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0467">
                                            <p:txEl>
                                              <p:pRg st="0" end="0"/>
                                            </p:txEl>
                                          </p:spTgt>
                                        </p:tgtEl>
                                        <p:attrNameLst>
                                          <p:attrName>style.visibility</p:attrName>
                                        </p:attrNameLst>
                                      </p:cBhvr>
                                      <p:to>
                                        <p:strVal val="visible"/>
                                      </p:to>
                                    </p:set>
                                    <p:anim calcmode="lin" valueType="num">
                                      <p:cBhvr additive="base">
                                        <p:cTn id="7" dur="500" fill="hold"/>
                                        <p:tgtEl>
                                          <p:spTgt spid="19046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046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67" grpId="0" build="p" autoUpdateAnimBg="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191490" name="Rectangle 2"/>
          <p:cNvSpPr>
            <a:spLocks noGrp="1" noChangeArrowheads="1"/>
          </p:cNvSpPr>
          <p:nvPr>
            <p:ph type="title"/>
          </p:nvPr>
        </p:nvSpPr>
        <p:spPr/>
        <p:txBody>
          <a:bodyPr/>
          <a:lstStyle/>
          <a:p>
            <a:r>
              <a:rPr lang="en-US" sz="3200">
                <a:cs typeface="Times New Roman" charset="0"/>
              </a:rPr>
              <a:t>Thought and Creation Happen at the Same Time, It Is Not a Future Event</a:t>
            </a:r>
            <a:endParaRPr lang="en-US">
              <a:cs typeface="Times New Roman" charset="0"/>
            </a:endParaRPr>
          </a:p>
        </p:txBody>
      </p:sp>
      <p:sp>
        <p:nvSpPr>
          <p:cNvPr id="191491" name="Rectangle 3"/>
          <p:cNvSpPr>
            <a:spLocks noGrp="1" noChangeArrowheads="1"/>
          </p:cNvSpPr>
          <p:nvPr>
            <p:ph type="body" idx="1"/>
          </p:nvPr>
        </p:nvSpPr>
        <p:spPr>
          <a:xfrm>
            <a:off x="685800" y="2667000"/>
            <a:ext cx="7772400" cy="3429000"/>
          </a:xfrm>
        </p:spPr>
        <p:txBody>
          <a:bodyPr/>
          <a:lstStyle/>
          <a:p>
            <a:r>
              <a:rPr lang="en-US">
                <a:cs typeface="Times New Roman" charset="0"/>
              </a:rPr>
              <a:t>What you think today, your state of mind, your being-ness at this moment, are things already in existence waiting for your sensations to understand that it is already manifested.</a:t>
            </a:r>
          </a:p>
          <a:p>
            <a:endParaRPr lang="en-US"/>
          </a:p>
        </p:txBody>
      </p:sp>
    </p:spTree>
    <p:extLst>
      <p:ext uri="{BB962C8B-B14F-4D97-AF65-F5344CB8AC3E}">
        <p14:creationId xmlns:p14="http://schemas.microsoft.com/office/powerpoint/2010/main" val="9987150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1491">
                                            <p:txEl>
                                              <p:pRg st="0" end="0"/>
                                            </p:txEl>
                                          </p:spTgt>
                                        </p:tgtEl>
                                        <p:attrNameLst>
                                          <p:attrName>style.visibility</p:attrName>
                                        </p:attrNameLst>
                                      </p:cBhvr>
                                      <p:to>
                                        <p:strVal val="visible"/>
                                      </p:to>
                                    </p:set>
                                    <p:anim calcmode="lin" valueType="num">
                                      <p:cBhvr additive="base">
                                        <p:cTn id="7" dur="500" fill="hold"/>
                                        <p:tgtEl>
                                          <p:spTgt spid="19149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149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1491" grpId="0" build="p" autoUpdateAnimBg="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Why is it so difficult to believe that our vision creates our reality?</a:t>
            </a:r>
            <a:endParaRPr lang="en-CA"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69614" y="1981200"/>
            <a:ext cx="1604772" cy="4114800"/>
          </a:xfrm>
        </p:spPr>
      </p:pic>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12664179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192514" name="Rectangle 2"/>
          <p:cNvSpPr>
            <a:spLocks noGrp="1" noChangeArrowheads="1"/>
          </p:cNvSpPr>
          <p:nvPr>
            <p:ph type="title"/>
          </p:nvPr>
        </p:nvSpPr>
        <p:spPr>
          <a:xfrm>
            <a:off x="609600" y="609600"/>
            <a:ext cx="7848600" cy="1981200"/>
          </a:xfrm>
        </p:spPr>
        <p:txBody>
          <a:bodyPr/>
          <a:lstStyle/>
          <a:p>
            <a:r>
              <a:rPr lang="en-US" sz="3200">
                <a:cs typeface="Times New Roman" charset="0"/>
              </a:rPr>
              <a:t>Your sensations haven’t realized physically, what you call “physically,” that it is already manifested.</a:t>
            </a:r>
          </a:p>
        </p:txBody>
      </p:sp>
      <p:sp>
        <p:nvSpPr>
          <p:cNvPr id="192515" name="Rectangle 3"/>
          <p:cNvSpPr>
            <a:spLocks noGrp="1" noChangeArrowheads="1"/>
          </p:cNvSpPr>
          <p:nvPr>
            <p:ph type="body" idx="1"/>
          </p:nvPr>
        </p:nvSpPr>
        <p:spPr>
          <a:xfrm>
            <a:off x="685800" y="3124200"/>
            <a:ext cx="7772400" cy="2971800"/>
          </a:xfrm>
        </p:spPr>
        <p:txBody>
          <a:bodyPr/>
          <a:lstStyle/>
          <a:p>
            <a:r>
              <a:rPr lang="en-US">
                <a:cs typeface="Times New Roman" charset="0"/>
              </a:rPr>
              <a:t>What happens when you don’t see and sense things “physically”?</a:t>
            </a:r>
          </a:p>
          <a:p>
            <a:endParaRPr lang="en-US"/>
          </a:p>
        </p:txBody>
      </p:sp>
    </p:spTree>
    <p:extLst>
      <p:ext uri="{BB962C8B-B14F-4D97-AF65-F5344CB8AC3E}">
        <p14:creationId xmlns:p14="http://schemas.microsoft.com/office/powerpoint/2010/main" val="183483158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2515">
                                            <p:txEl>
                                              <p:pRg st="0" end="0"/>
                                            </p:txEl>
                                          </p:spTgt>
                                        </p:tgtEl>
                                        <p:attrNameLst>
                                          <p:attrName>style.visibility</p:attrName>
                                        </p:attrNameLst>
                                      </p:cBhvr>
                                      <p:to>
                                        <p:strVal val="visible"/>
                                      </p:to>
                                    </p:set>
                                    <p:anim calcmode="lin" valueType="num">
                                      <p:cBhvr additive="base">
                                        <p:cTn id="7" dur="500" fill="hold"/>
                                        <p:tgtEl>
                                          <p:spTgt spid="19251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251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2515" grpId="0" build="p"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193538" name="Rectangle 2"/>
          <p:cNvSpPr>
            <a:spLocks noGrp="1" noChangeArrowheads="1"/>
          </p:cNvSpPr>
          <p:nvPr>
            <p:ph type="title"/>
          </p:nvPr>
        </p:nvSpPr>
        <p:spPr>
          <a:xfrm>
            <a:off x="838200" y="533400"/>
            <a:ext cx="7239000" cy="1524000"/>
          </a:xfrm>
        </p:spPr>
        <p:txBody>
          <a:bodyPr/>
          <a:lstStyle/>
          <a:p>
            <a:r>
              <a:rPr lang="en-US" sz="3200">
                <a:cs typeface="Times New Roman" charset="0"/>
              </a:rPr>
              <a:t>Every thought produces things instantly but your five senses do not touch, taste, feel, smell and see it.</a:t>
            </a:r>
          </a:p>
        </p:txBody>
      </p:sp>
      <p:sp>
        <p:nvSpPr>
          <p:cNvPr id="193539" name="Rectangle 3"/>
          <p:cNvSpPr>
            <a:spLocks noGrp="1" noChangeArrowheads="1"/>
          </p:cNvSpPr>
          <p:nvPr>
            <p:ph type="body" idx="1"/>
          </p:nvPr>
        </p:nvSpPr>
        <p:spPr>
          <a:xfrm>
            <a:off x="609600" y="2743200"/>
            <a:ext cx="7772400" cy="3657600"/>
          </a:xfrm>
        </p:spPr>
        <p:txBody>
          <a:bodyPr/>
          <a:lstStyle/>
          <a:p>
            <a:r>
              <a:rPr lang="en-US">
                <a:cs typeface="Times New Roman" charset="0"/>
              </a:rPr>
              <a:t>Your sensory organs have not been developed to see the manifested aspect of your thought.</a:t>
            </a:r>
          </a:p>
          <a:p>
            <a:endParaRPr lang="en-US">
              <a:cs typeface="Times New Roman" charset="0"/>
            </a:endParaRPr>
          </a:p>
          <a:p>
            <a:r>
              <a:rPr lang="en-US">
                <a:cs typeface="Times New Roman" charset="0"/>
              </a:rPr>
              <a:t>Therefore you deny its existence.  </a:t>
            </a:r>
          </a:p>
          <a:p>
            <a:endParaRPr lang="en-US"/>
          </a:p>
        </p:txBody>
      </p:sp>
    </p:spTree>
    <p:extLst>
      <p:ext uri="{BB962C8B-B14F-4D97-AF65-F5344CB8AC3E}">
        <p14:creationId xmlns:p14="http://schemas.microsoft.com/office/powerpoint/2010/main" val="221246970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3539">
                                            <p:txEl>
                                              <p:pRg st="0" end="0"/>
                                            </p:txEl>
                                          </p:spTgt>
                                        </p:tgtEl>
                                        <p:attrNameLst>
                                          <p:attrName>style.visibility</p:attrName>
                                        </p:attrNameLst>
                                      </p:cBhvr>
                                      <p:to>
                                        <p:strVal val="visible"/>
                                      </p:to>
                                    </p:set>
                                    <p:anim calcmode="lin" valueType="num">
                                      <p:cBhvr additive="base">
                                        <p:cTn id="7" dur="500" fill="hold"/>
                                        <p:tgtEl>
                                          <p:spTgt spid="19353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353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3539">
                                            <p:txEl>
                                              <p:pRg st="2" end="2"/>
                                            </p:txEl>
                                          </p:spTgt>
                                        </p:tgtEl>
                                        <p:attrNameLst>
                                          <p:attrName>style.visibility</p:attrName>
                                        </p:attrNameLst>
                                      </p:cBhvr>
                                      <p:to>
                                        <p:strVal val="visible"/>
                                      </p:to>
                                    </p:set>
                                    <p:anim calcmode="lin" valueType="num">
                                      <p:cBhvr additive="base">
                                        <p:cTn id="13" dur="500" fill="hold"/>
                                        <p:tgtEl>
                                          <p:spTgt spid="193539">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9353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39" grpId="0" build="p" autoUpdateAnimBg="0"/>
    </p:bld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194562" name="Rectangle 2"/>
          <p:cNvSpPr>
            <a:spLocks noGrp="1" noChangeArrowheads="1"/>
          </p:cNvSpPr>
          <p:nvPr>
            <p:ph type="title"/>
          </p:nvPr>
        </p:nvSpPr>
        <p:spPr>
          <a:xfrm>
            <a:off x="838200" y="685800"/>
            <a:ext cx="7162800" cy="1600200"/>
          </a:xfrm>
        </p:spPr>
        <p:txBody>
          <a:bodyPr/>
          <a:lstStyle/>
          <a:p>
            <a:r>
              <a:rPr lang="en-US" sz="3200" dirty="0">
                <a:cs typeface="Times New Roman" charset="0"/>
              </a:rPr>
              <a:t>By denying its existence you cancel that thought and produce what you have </a:t>
            </a:r>
            <a:r>
              <a:rPr lang="en-US" sz="3200" dirty="0" smtClean="0">
                <a:cs typeface="Times New Roman" charset="0"/>
              </a:rPr>
              <a:t>just thought </a:t>
            </a:r>
            <a:r>
              <a:rPr lang="en-US" sz="3200" dirty="0">
                <a:cs typeface="Times New Roman" charset="0"/>
              </a:rPr>
              <a:t>instead.</a:t>
            </a:r>
            <a:endParaRPr lang="en-US" sz="3200" dirty="0"/>
          </a:p>
        </p:txBody>
      </p:sp>
      <p:sp>
        <p:nvSpPr>
          <p:cNvPr id="194563" name="Rectangle 3"/>
          <p:cNvSpPr>
            <a:spLocks noGrp="1" noChangeArrowheads="1"/>
          </p:cNvSpPr>
          <p:nvPr>
            <p:ph type="body" idx="1"/>
          </p:nvPr>
        </p:nvSpPr>
        <p:spPr>
          <a:xfrm>
            <a:off x="685800" y="3048000"/>
            <a:ext cx="7772400" cy="3048000"/>
          </a:xfrm>
        </p:spPr>
        <p:txBody>
          <a:bodyPr/>
          <a:lstStyle/>
          <a:p>
            <a:r>
              <a:rPr lang="en-US">
                <a:cs typeface="Times New Roman" charset="0"/>
              </a:rPr>
              <a:t>Then you wonder why your thoughts are not creating the thing that you’ve thought about.  </a:t>
            </a:r>
          </a:p>
          <a:p>
            <a:endParaRPr lang="en-US"/>
          </a:p>
        </p:txBody>
      </p:sp>
    </p:spTree>
    <p:extLst>
      <p:ext uri="{BB962C8B-B14F-4D97-AF65-F5344CB8AC3E}">
        <p14:creationId xmlns:p14="http://schemas.microsoft.com/office/powerpoint/2010/main" val="127941803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4563">
                                            <p:txEl>
                                              <p:pRg st="0" end="0"/>
                                            </p:txEl>
                                          </p:spTgt>
                                        </p:tgtEl>
                                        <p:attrNameLst>
                                          <p:attrName>style.visibility</p:attrName>
                                        </p:attrNameLst>
                                      </p:cBhvr>
                                      <p:to>
                                        <p:strVal val="visible"/>
                                      </p:to>
                                    </p:set>
                                    <p:anim calcmode="lin" valueType="num">
                                      <p:cBhvr additive="base">
                                        <p:cTn id="7" dur="500" fill="hold"/>
                                        <p:tgtEl>
                                          <p:spTgt spid="19456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456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563"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980728"/>
            <a:ext cx="8229600" cy="1143000"/>
          </a:xfrm>
        </p:spPr>
        <p:txBody>
          <a:bodyPr>
            <a:normAutofit fontScale="90000"/>
          </a:bodyPr>
          <a:lstStyle/>
          <a:p>
            <a:r>
              <a:rPr lang="en-CA" sz="2200" dirty="0"/>
              <a:t>The Way Of Our Ancestors Pre-Contact For Today’s </a:t>
            </a:r>
            <a:r>
              <a:rPr lang="en-CA" sz="2200" dirty="0" smtClean="0"/>
              <a:t>Living</a:t>
            </a:r>
            <a:br>
              <a:rPr lang="en-CA" sz="2200" dirty="0" smtClean="0"/>
            </a:br>
            <a:r>
              <a:rPr lang="en-CA" sz="2200" dirty="0"/>
              <a:t/>
            </a:r>
            <a:br>
              <a:rPr lang="en-CA" sz="2200" dirty="0"/>
            </a:br>
            <a:r>
              <a:rPr lang="en-CA" sz="3100" dirty="0" smtClean="0"/>
              <a:t>The </a:t>
            </a:r>
            <a:r>
              <a:rPr lang="en-CA" sz="3100" dirty="0"/>
              <a:t>Nishiiyuu </a:t>
            </a:r>
            <a:r>
              <a:rPr lang="en-CA" sz="3100" dirty="0" smtClean="0"/>
              <a:t>Way Agreement</a:t>
            </a:r>
            <a:r>
              <a:rPr lang="en-CA" dirty="0"/>
              <a:t/>
            </a:r>
            <a:br>
              <a:rPr lang="en-CA" dirty="0"/>
            </a:br>
            <a:endParaRPr lang="en-CA" sz="2200" dirty="0"/>
          </a:p>
        </p:txBody>
      </p:sp>
      <p:sp>
        <p:nvSpPr>
          <p:cNvPr id="3" name="Content Placeholder 2"/>
          <p:cNvSpPr>
            <a:spLocks noGrp="1"/>
          </p:cNvSpPr>
          <p:nvPr>
            <p:ph idx="1"/>
          </p:nvPr>
        </p:nvSpPr>
        <p:spPr>
          <a:xfrm>
            <a:off x="457200" y="2348880"/>
            <a:ext cx="8229600" cy="3777283"/>
          </a:xfrm>
        </p:spPr>
        <p:txBody>
          <a:bodyPr/>
          <a:lstStyle/>
          <a:p>
            <a:r>
              <a:rPr lang="en-CA" sz="2400" dirty="0"/>
              <a:t>This </a:t>
            </a:r>
            <a:r>
              <a:rPr lang="en-CA" sz="2400" dirty="0" smtClean="0"/>
              <a:t>document was </a:t>
            </a:r>
            <a:r>
              <a:rPr lang="en-CA" sz="2400" dirty="0"/>
              <a:t>started by the Council of </a:t>
            </a:r>
            <a:r>
              <a:rPr lang="en-CA" sz="2400" dirty="0" smtClean="0"/>
              <a:t>Chishaayuu </a:t>
            </a:r>
            <a:r>
              <a:rPr lang="en-CA" sz="2400" dirty="0"/>
              <a:t>Elders to create a document to back up the Trainers for their work as Nishiiyuu Trainers. </a:t>
            </a:r>
          </a:p>
          <a:p>
            <a:endParaRPr lang="en-CA" dirty="0"/>
          </a:p>
        </p:txBody>
      </p:sp>
    </p:spTree>
    <p:extLst>
      <p:ext uri="{BB962C8B-B14F-4D97-AF65-F5344CB8AC3E}">
        <p14:creationId xmlns:p14="http://schemas.microsoft.com/office/powerpoint/2010/main" val="353439733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195586" name="Rectangle 2"/>
          <p:cNvSpPr>
            <a:spLocks noGrp="1" noChangeArrowheads="1"/>
          </p:cNvSpPr>
          <p:nvPr>
            <p:ph type="title"/>
          </p:nvPr>
        </p:nvSpPr>
        <p:spPr/>
        <p:txBody>
          <a:bodyPr/>
          <a:lstStyle/>
          <a:p>
            <a:r>
              <a:rPr lang="en-US" sz="3200">
                <a:cs typeface="Times New Roman" charset="0"/>
              </a:rPr>
              <a:t>Everything you see around you was created out of thought.</a:t>
            </a:r>
            <a:r>
              <a:rPr lang="en-US" sz="3200"/>
              <a:t> </a:t>
            </a:r>
          </a:p>
        </p:txBody>
      </p:sp>
      <p:sp>
        <p:nvSpPr>
          <p:cNvPr id="195587" name="Rectangle 3"/>
          <p:cNvSpPr>
            <a:spLocks noGrp="1" noChangeArrowheads="1"/>
          </p:cNvSpPr>
          <p:nvPr>
            <p:ph type="body" idx="1"/>
          </p:nvPr>
        </p:nvSpPr>
        <p:spPr>
          <a:xfrm>
            <a:off x="685800" y="2286000"/>
            <a:ext cx="7772400" cy="3810000"/>
          </a:xfrm>
        </p:spPr>
        <p:txBody>
          <a:bodyPr/>
          <a:lstStyle/>
          <a:p>
            <a:pPr>
              <a:lnSpc>
                <a:spcPct val="90000"/>
              </a:lnSpc>
            </a:pPr>
            <a:r>
              <a:rPr lang="en-US" dirty="0">
                <a:cs typeface="Times New Roman" charset="0"/>
              </a:rPr>
              <a:t>You never do anything, you see it being done already, then it is done.</a:t>
            </a:r>
          </a:p>
          <a:p>
            <a:pPr>
              <a:lnSpc>
                <a:spcPct val="90000"/>
              </a:lnSpc>
              <a:buFontTx/>
              <a:buNone/>
            </a:pPr>
            <a:r>
              <a:rPr lang="en-US" dirty="0">
                <a:cs typeface="Times New Roman" charset="0"/>
              </a:rPr>
              <a:t> </a:t>
            </a:r>
          </a:p>
          <a:p>
            <a:pPr>
              <a:lnSpc>
                <a:spcPct val="90000"/>
              </a:lnSpc>
            </a:pPr>
            <a:r>
              <a:rPr lang="en-US" dirty="0">
                <a:cs typeface="Times New Roman" charset="0"/>
              </a:rPr>
              <a:t>The world is realizing this absolute Truth.</a:t>
            </a:r>
          </a:p>
          <a:p>
            <a:pPr>
              <a:lnSpc>
                <a:spcPct val="90000"/>
              </a:lnSpc>
            </a:pPr>
            <a:endParaRPr lang="en-US" dirty="0">
              <a:cs typeface="Times New Roman" charset="0"/>
            </a:endParaRPr>
          </a:p>
          <a:p>
            <a:pPr>
              <a:lnSpc>
                <a:spcPct val="90000"/>
              </a:lnSpc>
            </a:pPr>
            <a:r>
              <a:rPr lang="en-US" dirty="0" smtClean="0">
                <a:cs typeface="Times New Roman" charset="0"/>
              </a:rPr>
              <a:t>This is the Nishiiyuu Way</a:t>
            </a:r>
            <a:endParaRPr lang="en-US" dirty="0">
              <a:cs typeface="Times New Roman" charset="0"/>
            </a:endParaRPr>
          </a:p>
        </p:txBody>
      </p:sp>
    </p:spTree>
    <p:extLst>
      <p:ext uri="{BB962C8B-B14F-4D97-AF65-F5344CB8AC3E}">
        <p14:creationId xmlns:p14="http://schemas.microsoft.com/office/powerpoint/2010/main" val="314676891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5587">
                                            <p:txEl>
                                              <p:pRg st="0" end="0"/>
                                            </p:txEl>
                                          </p:spTgt>
                                        </p:tgtEl>
                                        <p:attrNameLst>
                                          <p:attrName>style.visibility</p:attrName>
                                        </p:attrNameLst>
                                      </p:cBhvr>
                                      <p:to>
                                        <p:strVal val="visible"/>
                                      </p:to>
                                    </p:set>
                                    <p:anim calcmode="lin" valueType="num">
                                      <p:cBhvr additive="base">
                                        <p:cTn id="7" dur="500" fill="hold"/>
                                        <p:tgtEl>
                                          <p:spTgt spid="19558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5587">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5587">
                                            <p:txEl>
                                              <p:pRg st="1" end="1"/>
                                            </p:txEl>
                                          </p:spTgt>
                                        </p:tgtEl>
                                        <p:attrNameLst>
                                          <p:attrName>style.visibility</p:attrName>
                                        </p:attrNameLst>
                                      </p:cBhvr>
                                      <p:to>
                                        <p:strVal val="visible"/>
                                      </p:to>
                                    </p:set>
                                    <p:anim calcmode="lin" valueType="num">
                                      <p:cBhvr additive="base">
                                        <p:cTn id="13" dur="500" fill="hold"/>
                                        <p:tgtEl>
                                          <p:spTgt spid="195587">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95587">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95587">
                                            <p:txEl>
                                              <p:pRg st="2" end="2"/>
                                            </p:txEl>
                                          </p:spTgt>
                                        </p:tgtEl>
                                        <p:attrNameLst>
                                          <p:attrName>style.visibility</p:attrName>
                                        </p:attrNameLst>
                                      </p:cBhvr>
                                      <p:to>
                                        <p:strVal val="visible"/>
                                      </p:to>
                                    </p:set>
                                    <p:anim calcmode="lin" valueType="num">
                                      <p:cBhvr additive="base">
                                        <p:cTn id="19" dur="500" fill="hold"/>
                                        <p:tgtEl>
                                          <p:spTgt spid="195587">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95587">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95587">
                                            <p:txEl>
                                              <p:pRg st="4" end="4"/>
                                            </p:txEl>
                                          </p:spTgt>
                                        </p:tgtEl>
                                        <p:attrNameLst>
                                          <p:attrName>style.visibility</p:attrName>
                                        </p:attrNameLst>
                                      </p:cBhvr>
                                      <p:to>
                                        <p:strVal val="visible"/>
                                      </p:to>
                                    </p:set>
                                    <p:anim calcmode="lin" valueType="num">
                                      <p:cBhvr additive="base">
                                        <p:cTn id="25" dur="500" fill="hold"/>
                                        <p:tgtEl>
                                          <p:spTgt spid="195587">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95587">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5587" grpId="0" build="p" autoUpdateAnimBg="0"/>
    </p:bldLst>
  </p:timing>
</p:sld>
</file>

<file path=ppt/slides/slide5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196610" name="Rectangle 2"/>
          <p:cNvSpPr>
            <a:spLocks noGrp="1" noChangeArrowheads="1"/>
          </p:cNvSpPr>
          <p:nvPr>
            <p:ph type="title"/>
          </p:nvPr>
        </p:nvSpPr>
        <p:spPr/>
        <p:txBody>
          <a:bodyPr/>
          <a:lstStyle/>
          <a:p>
            <a:r>
              <a:rPr lang="en-US" sz="3200" dirty="0">
                <a:cs typeface="Times New Roman" charset="0"/>
              </a:rPr>
              <a:t>Today, scientists are confirming what </a:t>
            </a:r>
            <a:r>
              <a:rPr lang="en-US" sz="3200" dirty="0" smtClean="0">
                <a:cs typeface="Times New Roman" charset="0"/>
              </a:rPr>
              <a:t>Nishiiyuu </a:t>
            </a:r>
            <a:r>
              <a:rPr lang="en-US" sz="3200" dirty="0">
                <a:cs typeface="Times New Roman" charset="0"/>
              </a:rPr>
              <a:t>taught. </a:t>
            </a:r>
          </a:p>
        </p:txBody>
      </p:sp>
      <p:sp>
        <p:nvSpPr>
          <p:cNvPr id="196611" name="Rectangle 3"/>
          <p:cNvSpPr>
            <a:spLocks noGrp="1" noChangeArrowheads="1"/>
          </p:cNvSpPr>
          <p:nvPr>
            <p:ph type="body" idx="1"/>
          </p:nvPr>
        </p:nvSpPr>
        <p:spPr>
          <a:xfrm>
            <a:off x="685800" y="2286000"/>
            <a:ext cx="7772400" cy="3810000"/>
          </a:xfrm>
        </p:spPr>
        <p:txBody>
          <a:bodyPr/>
          <a:lstStyle/>
          <a:p>
            <a:r>
              <a:rPr lang="en-US" dirty="0">
                <a:cs typeface="Times New Roman" charset="0"/>
              </a:rPr>
              <a:t>Quantum physics confirms that the universe is non local, that is, there is no locality between the thought and the thing.</a:t>
            </a:r>
          </a:p>
          <a:p>
            <a:endParaRPr lang="en-US" dirty="0">
              <a:cs typeface="Times New Roman" charset="0"/>
            </a:endParaRPr>
          </a:p>
          <a:p>
            <a:r>
              <a:rPr lang="en-US" dirty="0">
                <a:cs typeface="Times New Roman" charset="0"/>
              </a:rPr>
              <a:t> Everything you desire or think about comes to you unmediated, unmitigated, and immediately. </a:t>
            </a:r>
          </a:p>
          <a:p>
            <a:endParaRPr lang="en-US" dirty="0"/>
          </a:p>
        </p:txBody>
      </p:sp>
    </p:spTree>
    <p:extLst>
      <p:ext uri="{BB962C8B-B14F-4D97-AF65-F5344CB8AC3E}">
        <p14:creationId xmlns:p14="http://schemas.microsoft.com/office/powerpoint/2010/main" val="41659547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6611">
                                            <p:txEl>
                                              <p:pRg st="0" end="0"/>
                                            </p:txEl>
                                          </p:spTgt>
                                        </p:tgtEl>
                                        <p:attrNameLst>
                                          <p:attrName>style.visibility</p:attrName>
                                        </p:attrNameLst>
                                      </p:cBhvr>
                                      <p:to>
                                        <p:strVal val="visible"/>
                                      </p:to>
                                    </p:set>
                                    <p:anim calcmode="lin" valueType="num">
                                      <p:cBhvr additive="base">
                                        <p:cTn id="7" dur="500" fill="hold"/>
                                        <p:tgtEl>
                                          <p:spTgt spid="196611">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6611">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6611">
                                            <p:txEl>
                                              <p:pRg st="2" end="2"/>
                                            </p:txEl>
                                          </p:spTgt>
                                        </p:tgtEl>
                                        <p:attrNameLst>
                                          <p:attrName>style.visibility</p:attrName>
                                        </p:attrNameLst>
                                      </p:cBhvr>
                                      <p:to>
                                        <p:strVal val="visible"/>
                                      </p:to>
                                    </p:set>
                                    <p:anim calcmode="lin" valueType="num">
                                      <p:cBhvr additive="base">
                                        <p:cTn id="13" dur="500" fill="hold"/>
                                        <p:tgtEl>
                                          <p:spTgt spid="196611">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96611">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6611" grpId="0" build="p" autoUpdateAnimBg="0"/>
    </p:bldLst>
  </p:timing>
</p:sld>
</file>

<file path=ppt/slides/slide5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197634" name="Rectangle 2"/>
          <p:cNvSpPr>
            <a:spLocks noGrp="1" noChangeArrowheads="1"/>
          </p:cNvSpPr>
          <p:nvPr>
            <p:ph type="title"/>
          </p:nvPr>
        </p:nvSpPr>
        <p:spPr/>
        <p:txBody>
          <a:bodyPr/>
          <a:lstStyle/>
          <a:p>
            <a:r>
              <a:rPr lang="en-US" sz="3200">
                <a:cs typeface="Times New Roman" charset="0"/>
              </a:rPr>
              <a:t>Jesus had poetically enunciated this great scientific law in Mark 11:24, </a:t>
            </a:r>
          </a:p>
        </p:txBody>
      </p:sp>
      <p:sp>
        <p:nvSpPr>
          <p:cNvPr id="197635" name="Rectangle 3"/>
          <p:cNvSpPr>
            <a:spLocks noGrp="1" noChangeArrowheads="1"/>
          </p:cNvSpPr>
          <p:nvPr>
            <p:ph type="body" idx="1"/>
          </p:nvPr>
        </p:nvSpPr>
        <p:spPr>
          <a:xfrm>
            <a:off x="685800" y="2590800"/>
            <a:ext cx="7772400" cy="3505200"/>
          </a:xfrm>
        </p:spPr>
        <p:txBody>
          <a:bodyPr/>
          <a:lstStyle/>
          <a:p>
            <a:r>
              <a:rPr lang="en-US">
                <a:solidFill>
                  <a:srgbClr val="000000"/>
                </a:solidFill>
                <a:cs typeface="Times New Roman" charset="0"/>
              </a:rPr>
              <a:t>“Therefore I say unto you, What things soever ye desire, when ye pray, believe that ye receive them, and ye shall have them.”</a:t>
            </a:r>
          </a:p>
        </p:txBody>
      </p:sp>
    </p:spTree>
    <p:extLst>
      <p:ext uri="{BB962C8B-B14F-4D97-AF65-F5344CB8AC3E}">
        <p14:creationId xmlns:p14="http://schemas.microsoft.com/office/powerpoint/2010/main" val="125415934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7635">
                                            <p:txEl>
                                              <p:pRg st="0" end="0"/>
                                            </p:txEl>
                                          </p:spTgt>
                                        </p:tgtEl>
                                        <p:attrNameLst>
                                          <p:attrName>style.visibility</p:attrName>
                                        </p:attrNameLst>
                                      </p:cBhvr>
                                      <p:to>
                                        <p:strVal val="visible"/>
                                      </p:to>
                                    </p:set>
                                    <p:anim calcmode="lin" valueType="num">
                                      <p:cBhvr additive="base">
                                        <p:cTn id="7" dur="500" fill="hold"/>
                                        <p:tgtEl>
                                          <p:spTgt spid="19763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7635">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635" grpId="0" build="p" autoUpdateAnimBg="0"/>
    </p:bldLst>
  </p:timing>
</p:sld>
</file>

<file path=ppt/slides/slide5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198658" name="Rectangle 2"/>
          <p:cNvSpPr>
            <a:spLocks noGrp="1" noChangeArrowheads="1"/>
          </p:cNvSpPr>
          <p:nvPr>
            <p:ph type="title"/>
          </p:nvPr>
        </p:nvSpPr>
        <p:spPr/>
        <p:txBody>
          <a:bodyPr/>
          <a:lstStyle/>
          <a:p>
            <a:r>
              <a:rPr lang="en-US" sz="3200">
                <a:cs typeface="Times New Roman" charset="0"/>
              </a:rPr>
              <a:t>Today psychologists, scientists, quantum physicists are saying that all things are observer created.</a:t>
            </a:r>
          </a:p>
        </p:txBody>
      </p:sp>
      <p:sp>
        <p:nvSpPr>
          <p:cNvPr id="198659" name="Rectangle 3"/>
          <p:cNvSpPr>
            <a:spLocks noGrp="1" noChangeArrowheads="1"/>
          </p:cNvSpPr>
          <p:nvPr>
            <p:ph type="body" idx="1"/>
          </p:nvPr>
        </p:nvSpPr>
        <p:spPr>
          <a:xfrm>
            <a:off x="685800" y="2895600"/>
            <a:ext cx="7772400" cy="3200400"/>
          </a:xfrm>
        </p:spPr>
        <p:txBody>
          <a:bodyPr/>
          <a:lstStyle/>
          <a:p>
            <a:r>
              <a:rPr lang="en-US">
                <a:cs typeface="Times New Roman" charset="0"/>
              </a:rPr>
              <a:t>All things are created by observation. </a:t>
            </a:r>
          </a:p>
        </p:txBody>
      </p:sp>
    </p:spTree>
    <p:extLst>
      <p:ext uri="{BB962C8B-B14F-4D97-AF65-F5344CB8AC3E}">
        <p14:creationId xmlns:p14="http://schemas.microsoft.com/office/powerpoint/2010/main" val="6123208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8659">
                                            <p:txEl>
                                              <p:pRg st="0" end="0"/>
                                            </p:txEl>
                                          </p:spTgt>
                                        </p:tgtEl>
                                        <p:attrNameLst>
                                          <p:attrName>style.visibility</p:attrName>
                                        </p:attrNameLst>
                                      </p:cBhvr>
                                      <p:to>
                                        <p:strVal val="visible"/>
                                      </p:to>
                                    </p:set>
                                    <p:anim calcmode="lin" valueType="num">
                                      <p:cBhvr additive="base">
                                        <p:cTn id="7" dur="500" fill="hold"/>
                                        <p:tgtEl>
                                          <p:spTgt spid="19865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8659">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8659" grpId="0" build="p" autoUpdateAnimBg="0"/>
    </p:bldLst>
  </p:timing>
</p:sld>
</file>

<file path=ppt/slides/slide5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199682" name="Rectangle 2"/>
          <p:cNvSpPr>
            <a:spLocks noGrp="1" noChangeArrowheads="1"/>
          </p:cNvSpPr>
          <p:nvPr>
            <p:ph type="title"/>
          </p:nvPr>
        </p:nvSpPr>
        <p:spPr/>
        <p:txBody>
          <a:bodyPr/>
          <a:lstStyle/>
          <a:p>
            <a:r>
              <a:rPr lang="en-US" sz="3200">
                <a:cs typeface="Times New Roman" charset="0"/>
              </a:rPr>
              <a:t>In the last century a great man said,</a:t>
            </a:r>
          </a:p>
        </p:txBody>
      </p:sp>
      <p:sp>
        <p:nvSpPr>
          <p:cNvPr id="199683" name="Rectangle 3"/>
          <p:cNvSpPr>
            <a:spLocks noGrp="1" noChangeArrowheads="1"/>
          </p:cNvSpPr>
          <p:nvPr>
            <p:ph type="body" idx="1"/>
          </p:nvPr>
        </p:nvSpPr>
        <p:spPr/>
        <p:txBody>
          <a:bodyPr/>
          <a:lstStyle/>
          <a:p>
            <a:r>
              <a:rPr lang="en-US">
                <a:cs typeface="Times New Roman" charset="0"/>
              </a:rPr>
              <a:t>“Circumstances do not make the man, they reveal him to himself”.</a:t>
            </a:r>
          </a:p>
          <a:p>
            <a:pPr algn="r">
              <a:buFontTx/>
              <a:buNone/>
            </a:pPr>
            <a:r>
              <a:rPr lang="en-US">
                <a:cs typeface="Times New Roman" charset="0"/>
              </a:rPr>
              <a:t>James Allen</a:t>
            </a:r>
          </a:p>
          <a:p>
            <a:pPr algn="r">
              <a:buFontTx/>
              <a:buNone/>
            </a:pPr>
            <a:endParaRPr lang="en-US">
              <a:cs typeface="Times New Roman" charset="0"/>
            </a:endParaRPr>
          </a:p>
          <a:p>
            <a:r>
              <a:rPr lang="en-US">
                <a:cs typeface="Times New Roman" charset="0"/>
              </a:rPr>
              <a:t>And Solomon says, “As a man thinketh in his heart, so is he.”</a:t>
            </a:r>
          </a:p>
          <a:p>
            <a:pPr algn="r">
              <a:buFontTx/>
              <a:buNone/>
            </a:pPr>
            <a:r>
              <a:rPr lang="en-US">
                <a:cs typeface="Times New Roman" charset="0"/>
              </a:rPr>
              <a:t>Proverbs 23:7</a:t>
            </a:r>
          </a:p>
          <a:p>
            <a:endParaRPr lang="en-US"/>
          </a:p>
        </p:txBody>
      </p:sp>
    </p:spTree>
    <p:extLst>
      <p:ext uri="{BB962C8B-B14F-4D97-AF65-F5344CB8AC3E}">
        <p14:creationId xmlns:p14="http://schemas.microsoft.com/office/powerpoint/2010/main" val="32729798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99683">
                                            <p:txEl>
                                              <p:pRg st="0" end="0"/>
                                            </p:txEl>
                                          </p:spTgt>
                                        </p:tgtEl>
                                        <p:attrNameLst>
                                          <p:attrName>style.visibility</p:attrName>
                                        </p:attrNameLst>
                                      </p:cBhvr>
                                      <p:to>
                                        <p:strVal val="visible"/>
                                      </p:to>
                                    </p:set>
                                    <p:anim calcmode="lin" valueType="num">
                                      <p:cBhvr additive="base">
                                        <p:cTn id="7" dur="500" fill="hold"/>
                                        <p:tgtEl>
                                          <p:spTgt spid="19968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9968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99683">
                                            <p:txEl>
                                              <p:pRg st="1" end="1"/>
                                            </p:txEl>
                                          </p:spTgt>
                                        </p:tgtEl>
                                        <p:attrNameLst>
                                          <p:attrName>style.visibility</p:attrName>
                                        </p:attrNameLst>
                                      </p:cBhvr>
                                      <p:to>
                                        <p:strVal val="visible"/>
                                      </p:to>
                                    </p:set>
                                    <p:anim calcmode="lin" valueType="num">
                                      <p:cBhvr additive="base">
                                        <p:cTn id="13" dur="500" fill="hold"/>
                                        <p:tgtEl>
                                          <p:spTgt spid="19968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9968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99683">
                                            <p:txEl>
                                              <p:pRg st="3" end="3"/>
                                            </p:txEl>
                                          </p:spTgt>
                                        </p:tgtEl>
                                        <p:attrNameLst>
                                          <p:attrName>style.visibility</p:attrName>
                                        </p:attrNameLst>
                                      </p:cBhvr>
                                      <p:to>
                                        <p:strVal val="visible"/>
                                      </p:to>
                                    </p:set>
                                    <p:anim calcmode="lin" valueType="num">
                                      <p:cBhvr additive="base">
                                        <p:cTn id="19" dur="500" fill="hold"/>
                                        <p:tgtEl>
                                          <p:spTgt spid="199683">
                                            <p:txEl>
                                              <p:pRg st="3" end="3"/>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9968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99683">
                                            <p:txEl>
                                              <p:pRg st="4" end="4"/>
                                            </p:txEl>
                                          </p:spTgt>
                                        </p:tgtEl>
                                        <p:attrNameLst>
                                          <p:attrName>style.visibility</p:attrName>
                                        </p:attrNameLst>
                                      </p:cBhvr>
                                      <p:to>
                                        <p:strVal val="visible"/>
                                      </p:to>
                                    </p:set>
                                    <p:anim calcmode="lin" valueType="num">
                                      <p:cBhvr additive="base">
                                        <p:cTn id="25" dur="500" fill="hold"/>
                                        <p:tgtEl>
                                          <p:spTgt spid="199683">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9968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9683" grpId="0" build="p" autoUpdateAnimBg="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4"/>
          <p:cNvSpPr>
            <a:spLocks noGrp="1"/>
          </p:cNvSpPr>
          <p:nvPr>
            <p:ph type="ftr" sz="quarter" idx="11"/>
          </p:nvPr>
        </p:nvSpPr>
        <p:spPr/>
        <p:txBody>
          <a:bodyPr/>
          <a:lstStyle/>
          <a:p>
            <a:endParaRPr lang="en-US"/>
          </a:p>
        </p:txBody>
      </p:sp>
      <p:sp>
        <p:nvSpPr>
          <p:cNvPr id="201730" name="Rectangle 2"/>
          <p:cNvSpPr>
            <a:spLocks noGrp="1" noChangeArrowheads="1"/>
          </p:cNvSpPr>
          <p:nvPr>
            <p:ph type="title"/>
          </p:nvPr>
        </p:nvSpPr>
        <p:spPr>
          <a:xfrm>
            <a:off x="609600" y="1143000"/>
            <a:ext cx="7772400" cy="3200400"/>
          </a:xfrm>
        </p:spPr>
        <p:txBody>
          <a:bodyPr/>
          <a:lstStyle/>
          <a:p>
            <a:r>
              <a:rPr lang="en-US" sz="3200">
                <a:cs typeface="Times New Roman" charset="0"/>
              </a:rPr>
              <a:t>Knowing this gives you complete freedom to be whatever you want to be, to do whatever you want to do, and to have whatever you want to have.</a:t>
            </a:r>
          </a:p>
        </p:txBody>
      </p:sp>
    </p:spTree>
    <p:extLst>
      <p:ext uri="{BB962C8B-B14F-4D97-AF65-F5344CB8AC3E}">
        <p14:creationId xmlns:p14="http://schemas.microsoft.com/office/powerpoint/2010/main" val="2559673996"/>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202754" name="Rectangle 2"/>
          <p:cNvSpPr>
            <a:spLocks noGrp="1" noChangeArrowheads="1"/>
          </p:cNvSpPr>
          <p:nvPr>
            <p:ph type="title"/>
          </p:nvPr>
        </p:nvSpPr>
        <p:spPr/>
        <p:txBody>
          <a:bodyPr/>
          <a:lstStyle/>
          <a:p>
            <a:r>
              <a:rPr lang="en-US" sz="3200">
                <a:cs typeface="Times New Roman" charset="0"/>
              </a:rPr>
              <a:t>You are free from all limitations.</a:t>
            </a:r>
            <a:r>
              <a:rPr lang="en-US">
                <a:cs typeface="Times New Roman" charset="0"/>
              </a:rPr>
              <a:t> </a:t>
            </a:r>
          </a:p>
        </p:txBody>
      </p:sp>
      <p:sp>
        <p:nvSpPr>
          <p:cNvPr id="202755" name="Rectangle 3"/>
          <p:cNvSpPr>
            <a:spLocks noGrp="1" noChangeArrowheads="1"/>
          </p:cNvSpPr>
          <p:nvPr>
            <p:ph type="body" idx="1"/>
          </p:nvPr>
        </p:nvSpPr>
        <p:spPr>
          <a:xfrm>
            <a:off x="685800" y="2209800"/>
            <a:ext cx="7772400" cy="3886200"/>
          </a:xfrm>
        </p:spPr>
        <p:txBody>
          <a:bodyPr/>
          <a:lstStyle/>
          <a:p>
            <a:r>
              <a:rPr lang="en-US">
                <a:cs typeface="Times New Roman" charset="0"/>
              </a:rPr>
              <a:t>You are the master of your world.  </a:t>
            </a:r>
          </a:p>
          <a:p>
            <a:endParaRPr lang="en-US">
              <a:cs typeface="Times New Roman" charset="0"/>
            </a:endParaRPr>
          </a:p>
          <a:p>
            <a:r>
              <a:rPr lang="en-US">
                <a:cs typeface="Times New Roman" charset="0"/>
              </a:rPr>
              <a:t>You are the world.  </a:t>
            </a:r>
          </a:p>
          <a:p>
            <a:endParaRPr lang="en-US">
              <a:cs typeface="Times New Roman" charset="0"/>
            </a:endParaRPr>
          </a:p>
          <a:p>
            <a:r>
              <a:rPr lang="en-US">
                <a:cs typeface="Times New Roman" charset="0"/>
              </a:rPr>
              <a:t>You create your own world.  </a:t>
            </a:r>
          </a:p>
          <a:p>
            <a:endParaRPr lang="en-US"/>
          </a:p>
        </p:txBody>
      </p:sp>
    </p:spTree>
    <p:extLst>
      <p:ext uri="{BB962C8B-B14F-4D97-AF65-F5344CB8AC3E}">
        <p14:creationId xmlns:p14="http://schemas.microsoft.com/office/powerpoint/2010/main" val="74443587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2755">
                                            <p:txEl>
                                              <p:pRg st="0" end="0"/>
                                            </p:txEl>
                                          </p:spTgt>
                                        </p:tgtEl>
                                        <p:attrNameLst>
                                          <p:attrName>style.visibility</p:attrName>
                                        </p:attrNameLst>
                                      </p:cBhvr>
                                      <p:to>
                                        <p:strVal val="visible"/>
                                      </p:to>
                                    </p:set>
                                    <p:anim calcmode="lin" valueType="num">
                                      <p:cBhvr additive="base">
                                        <p:cTn id="7" dur="500" fill="hold"/>
                                        <p:tgtEl>
                                          <p:spTgt spid="202755">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2755">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2755">
                                            <p:txEl>
                                              <p:pRg st="2" end="2"/>
                                            </p:txEl>
                                          </p:spTgt>
                                        </p:tgtEl>
                                        <p:attrNameLst>
                                          <p:attrName>style.visibility</p:attrName>
                                        </p:attrNameLst>
                                      </p:cBhvr>
                                      <p:to>
                                        <p:strVal val="visible"/>
                                      </p:to>
                                    </p:set>
                                    <p:anim calcmode="lin" valueType="num">
                                      <p:cBhvr additive="base">
                                        <p:cTn id="13" dur="500" fill="hold"/>
                                        <p:tgtEl>
                                          <p:spTgt spid="202755">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2755">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2755">
                                            <p:txEl>
                                              <p:pRg st="4" end="4"/>
                                            </p:txEl>
                                          </p:spTgt>
                                        </p:tgtEl>
                                        <p:attrNameLst>
                                          <p:attrName>style.visibility</p:attrName>
                                        </p:attrNameLst>
                                      </p:cBhvr>
                                      <p:to>
                                        <p:strVal val="visible"/>
                                      </p:to>
                                    </p:set>
                                    <p:anim calcmode="lin" valueType="num">
                                      <p:cBhvr additive="base">
                                        <p:cTn id="19" dur="500" fill="hold"/>
                                        <p:tgtEl>
                                          <p:spTgt spid="202755">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2755">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2755" grpId="0" build="p" autoUpdateAnimBg="0"/>
    </p:bldLst>
  </p:timing>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203778" name="Rectangle 2"/>
          <p:cNvSpPr>
            <a:spLocks noGrp="1" noChangeArrowheads="1"/>
          </p:cNvSpPr>
          <p:nvPr>
            <p:ph type="title"/>
          </p:nvPr>
        </p:nvSpPr>
        <p:spPr/>
        <p:txBody>
          <a:bodyPr/>
          <a:lstStyle/>
          <a:p>
            <a:r>
              <a:rPr lang="en-US" sz="3200">
                <a:cs typeface="Times New Roman" charset="0"/>
              </a:rPr>
              <a:t>As you think, so you are, is explained here in the most profound and powerful way. </a:t>
            </a:r>
          </a:p>
        </p:txBody>
      </p:sp>
      <p:sp>
        <p:nvSpPr>
          <p:cNvPr id="203779" name="Rectangle 3"/>
          <p:cNvSpPr>
            <a:spLocks noGrp="1" noChangeArrowheads="1"/>
          </p:cNvSpPr>
          <p:nvPr>
            <p:ph type="body" idx="1"/>
          </p:nvPr>
        </p:nvSpPr>
        <p:spPr>
          <a:xfrm>
            <a:off x="762000" y="2286000"/>
            <a:ext cx="7772400" cy="4114800"/>
          </a:xfrm>
        </p:spPr>
        <p:txBody>
          <a:bodyPr/>
          <a:lstStyle/>
          <a:p>
            <a:r>
              <a:rPr lang="en-US">
                <a:cs typeface="Times New Roman" charset="0"/>
              </a:rPr>
              <a:t>And it is a logical explanation.</a:t>
            </a:r>
          </a:p>
          <a:p>
            <a:pPr>
              <a:buFontTx/>
              <a:buNone/>
            </a:pPr>
            <a:r>
              <a:rPr lang="en-US">
                <a:cs typeface="Times New Roman" charset="0"/>
              </a:rPr>
              <a:t>  </a:t>
            </a:r>
          </a:p>
          <a:p>
            <a:r>
              <a:rPr lang="en-US">
                <a:cs typeface="Times New Roman" charset="0"/>
              </a:rPr>
              <a:t>The relationship between you and the Creator is first established. </a:t>
            </a:r>
          </a:p>
          <a:p>
            <a:endParaRPr lang="en-US">
              <a:cs typeface="Times New Roman" charset="0"/>
            </a:endParaRPr>
          </a:p>
          <a:p>
            <a:r>
              <a:rPr lang="en-US">
                <a:cs typeface="Times New Roman" charset="0"/>
              </a:rPr>
              <a:t>Then you are told you are the Creator.  </a:t>
            </a:r>
          </a:p>
          <a:p>
            <a:endParaRPr lang="en-US"/>
          </a:p>
        </p:txBody>
      </p:sp>
    </p:spTree>
    <p:extLst>
      <p:ext uri="{BB962C8B-B14F-4D97-AF65-F5344CB8AC3E}">
        <p14:creationId xmlns:p14="http://schemas.microsoft.com/office/powerpoint/2010/main" val="21214053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3779">
                                            <p:txEl>
                                              <p:pRg st="0" end="0"/>
                                            </p:txEl>
                                          </p:spTgt>
                                        </p:tgtEl>
                                        <p:attrNameLst>
                                          <p:attrName>style.visibility</p:attrName>
                                        </p:attrNameLst>
                                      </p:cBhvr>
                                      <p:to>
                                        <p:strVal val="visible"/>
                                      </p:to>
                                    </p:set>
                                    <p:anim calcmode="lin" valueType="num">
                                      <p:cBhvr additive="base">
                                        <p:cTn id="7" dur="500" fill="hold"/>
                                        <p:tgtEl>
                                          <p:spTgt spid="20377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377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3779">
                                            <p:txEl>
                                              <p:pRg st="1" end="1"/>
                                            </p:txEl>
                                          </p:spTgt>
                                        </p:tgtEl>
                                        <p:attrNameLst>
                                          <p:attrName>style.visibility</p:attrName>
                                        </p:attrNameLst>
                                      </p:cBhvr>
                                      <p:to>
                                        <p:strVal val="visible"/>
                                      </p:to>
                                    </p:set>
                                    <p:anim calcmode="lin" valueType="num">
                                      <p:cBhvr additive="base">
                                        <p:cTn id="13" dur="500" fill="hold"/>
                                        <p:tgtEl>
                                          <p:spTgt spid="203779">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3779">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3779">
                                            <p:txEl>
                                              <p:pRg st="2" end="2"/>
                                            </p:txEl>
                                          </p:spTgt>
                                        </p:tgtEl>
                                        <p:attrNameLst>
                                          <p:attrName>style.visibility</p:attrName>
                                        </p:attrNameLst>
                                      </p:cBhvr>
                                      <p:to>
                                        <p:strVal val="visible"/>
                                      </p:to>
                                    </p:set>
                                    <p:anim calcmode="lin" valueType="num">
                                      <p:cBhvr additive="base">
                                        <p:cTn id="19" dur="500" fill="hold"/>
                                        <p:tgtEl>
                                          <p:spTgt spid="203779">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3779">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203779">
                                            <p:txEl>
                                              <p:pRg st="4" end="4"/>
                                            </p:txEl>
                                          </p:spTgt>
                                        </p:tgtEl>
                                        <p:attrNameLst>
                                          <p:attrName>style.visibility</p:attrName>
                                        </p:attrNameLst>
                                      </p:cBhvr>
                                      <p:to>
                                        <p:strVal val="visible"/>
                                      </p:to>
                                    </p:set>
                                    <p:anim calcmode="lin" valueType="num">
                                      <p:cBhvr additive="base">
                                        <p:cTn id="25" dur="500" fill="hold"/>
                                        <p:tgtEl>
                                          <p:spTgt spid="203779">
                                            <p:txEl>
                                              <p:pRg st="4" end="4"/>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03779">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779" grpId="0" build="p" autoUpdateAnimBg="0"/>
    </p:bld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204802" name="Rectangle 2"/>
          <p:cNvSpPr>
            <a:spLocks noGrp="1" noChangeArrowheads="1"/>
          </p:cNvSpPr>
          <p:nvPr>
            <p:ph type="title"/>
          </p:nvPr>
        </p:nvSpPr>
        <p:spPr/>
        <p:txBody>
          <a:bodyPr/>
          <a:lstStyle/>
          <a:p>
            <a:r>
              <a:rPr lang="en-US" sz="3200">
                <a:cs typeface="Times New Roman" charset="0"/>
              </a:rPr>
              <a:t>Everything Works by the Scientific Law of Cause and Effect</a:t>
            </a:r>
          </a:p>
        </p:txBody>
      </p:sp>
      <p:sp>
        <p:nvSpPr>
          <p:cNvPr id="204803" name="Rectangle 3"/>
          <p:cNvSpPr>
            <a:spLocks noGrp="1" noChangeArrowheads="1"/>
          </p:cNvSpPr>
          <p:nvPr>
            <p:ph type="body" idx="1"/>
          </p:nvPr>
        </p:nvSpPr>
        <p:spPr>
          <a:xfrm>
            <a:off x="685800" y="2133600"/>
            <a:ext cx="7772400" cy="4114800"/>
          </a:xfrm>
        </p:spPr>
        <p:txBody>
          <a:bodyPr/>
          <a:lstStyle/>
          <a:p>
            <a:pPr>
              <a:lnSpc>
                <a:spcPct val="90000"/>
              </a:lnSpc>
            </a:pPr>
            <a:r>
              <a:rPr lang="en-US" sz="2400" dirty="0">
                <a:cs typeface="Times New Roman" charset="0"/>
              </a:rPr>
              <a:t>The cause is your thought. </a:t>
            </a:r>
          </a:p>
          <a:p>
            <a:pPr>
              <a:lnSpc>
                <a:spcPct val="90000"/>
              </a:lnSpc>
            </a:pPr>
            <a:endParaRPr lang="en-US" sz="2400" dirty="0">
              <a:cs typeface="Times New Roman" charset="0"/>
            </a:endParaRPr>
          </a:p>
          <a:p>
            <a:pPr>
              <a:lnSpc>
                <a:spcPct val="90000"/>
              </a:lnSpc>
            </a:pPr>
            <a:r>
              <a:rPr lang="en-US" sz="2400" dirty="0">
                <a:cs typeface="Times New Roman" charset="0"/>
              </a:rPr>
              <a:t>Thought is the creative force and the only force that creates, and you live in a thought world. </a:t>
            </a:r>
          </a:p>
          <a:p>
            <a:pPr>
              <a:lnSpc>
                <a:spcPct val="90000"/>
              </a:lnSpc>
            </a:pPr>
            <a:endParaRPr lang="en-US" sz="2400" dirty="0">
              <a:cs typeface="Times New Roman" charset="0"/>
            </a:endParaRPr>
          </a:p>
          <a:p>
            <a:pPr>
              <a:lnSpc>
                <a:spcPct val="90000"/>
              </a:lnSpc>
            </a:pPr>
            <a:r>
              <a:rPr lang="en-US" sz="2400" dirty="0">
                <a:cs typeface="Times New Roman" charset="0"/>
              </a:rPr>
              <a:t>The effects are your environment and your circumstances. </a:t>
            </a:r>
          </a:p>
        </p:txBody>
      </p:sp>
    </p:spTree>
    <p:extLst>
      <p:ext uri="{BB962C8B-B14F-4D97-AF65-F5344CB8AC3E}">
        <p14:creationId xmlns:p14="http://schemas.microsoft.com/office/powerpoint/2010/main" val="32886993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4803">
                                            <p:txEl>
                                              <p:pRg st="0" end="0"/>
                                            </p:txEl>
                                          </p:spTgt>
                                        </p:tgtEl>
                                        <p:attrNameLst>
                                          <p:attrName>style.visibility</p:attrName>
                                        </p:attrNameLst>
                                      </p:cBhvr>
                                      <p:to>
                                        <p:strVal val="visible"/>
                                      </p:to>
                                    </p:set>
                                    <p:anim calcmode="lin" valueType="num">
                                      <p:cBhvr additive="base">
                                        <p:cTn id="7" dur="500" fill="hold"/>
                                        <p:tgtEl>
                                          <p:spTgt spid="20480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480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204803">
                                            <p:txEl>
                                              <p:pRg st="2" end="2"/>
                                            </p:txEl>
                                          </p:spTgt>
                                        </p:tgtEl>
                                        <p:attrNameLst>
                                          <p:attrName>style.visibility</p:attrName>
                                        </p:attrNameLst>
                                      </p:cBhvr>
                                      <p:to>
                                        <p:strVal val="visible"/>
                                      </p:to>
                                    </p:set>
                                    <p:anim calcmode="lin" valueType="num">
                                      <p:cBhvr additive="base">
                                        <p:cTn id="13" dur="500" fill="hold"/>
                                        <p:tgtEl>
                                          <p:spTgt spid="204803">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0480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204803">
                                            <p:txEl>
                                              <p:pRg st="4" end="4"/>
                                            </p:txEl>
                                          </p:spTgt>
                                        </p:tgtEl>
                                        <p:attrNameLst>
                                          <p:attrName>style.visibility</p:attrName>
                                        </p:attrNameLst>
                                      </p:cBhvr>
                                      <p:to>
                                        <p:strVal val="visible"/>
                                      </p:to>
                                    </p:set>
                                    <p:anim calcmode="lin" valueType="num">
                                      <p:cBhvr additive="base">
                                        <p:cTn id="19" dur="500" fill="hold"/>
                                        <p:tgtEl>
                                          <p:spTgt spid="204803">
                                            <p:txEl>
                                              <p:pRg st="4" end="4"/>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04803">
                                            <p:txEl>
                                              <p:pRg st="4" end="4"/>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03" grpId="0" build="p" autoUpdateAnimBg="0"/>
    </p:bldLst>
  </p:timing>
</p:sld>
</file>

<file path=ppt/slides/slide5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205826" name="Rectangle 2"/>
          <p:cNvSpPr>
            <a:spLocks noGrp="1" noChangeArrowheads="1"/>
          </p:cNvSpPr>
          <p:nvPr>
            <p:ph type="title"/>
          </p:nvPr>
        </p:nvSpPr>
        <p:spPr>
          <a:xfrm>
            <a:off x="533400" y="609600"/>
            <a:ext cx="7924800" cy="1600200"/>
          </a:xfrm>
        </p:spPr>
        <p:txBody>
          <a:bodyPr/>
          <a:lstStyle/>
          <a:p>
            <a:r>
              <a:rPr lang="en-US" sz="2800" dirty="0">
                <a:cs typeface="Times New Roman" charset="0"/>
              </a:rPr>
              <a:t>You suffer when you begin to think thoughts as a reaction to your circumstances which is the effect of your previous series of thoughts.</a:t>
            </a:r>
          </a:p>
        </p:txBody>
      </p:sp>
      <p:sp>
        <p:nvSpPr>
          <p:cNvPr id="205827" name="Rectangle 3"/>
          <p:cNvSpPr>
            <a:spLocks noGrp="1" noChangeArrowheads="1"/>
          </p:cNvSpPr>
          <p:nvPr>
            <p:ph type="body" idx="1"/>
          </p:nvPr>
        </p:nvSpPr>
        <p:spPr>
          <a:xfrm>
            <a:off x="611560" y="2924944"/>
            <a:ext cx="7772400" cy="2971800"/>
          </a:xfrm>
        </p:spPr>
        <p:txBody>
          <a:bodyPr/>
          <a:lstStyle/>
          <a:p>
            <a:r>
              <a:rPr lang="en-US" sz="2800" dirty="0">
                <a:cs typeface="Times New Roman" charset="0"/>
              </a:rPr>
              <a:t>You need to think from your heart and not as a reaction to your situation. </a:t>
            </a:r>
          </a:p>
          <a:p>
            <a:endParaRPr lang="en-US" dirty="0">
              <a:cs typeface="Times New Roman" charset="0"/>
            </a:endParaRPr>
          </a:p>
          <a:p>
            <a:endParaRPr lang="en-US" dirty="0">
              <a:cs typeface="Times New Roman" charset="0"/>
            </a:endParaRPr>
          </a:p>
          <a:p>
            <a:endParaRPr lang="en-US" dirty="0"/>
          </a:p>
        </p:txBody>
      </p:sp>
    </p:spTree>
    <p:extLst>
      <p:ext uri="{BB962C8B-B14F-4D97-AF65-F5344CB8AC3E}">
        <p14:creationId xmlns:p14="http://schemas.microsoft.com/office/powerpoint/2010/main" val="15874469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05827">
                                            <p:txEl>
                                              <p:pRg st="0" end="0"/>
                                            </p:txEl>
                                          </p:spTgt>
                                        </p:tgtEl>
                                        <p:attrNameLst>
                                          <p:attrName>style.visibility</p:attrName>
                                        </p:attrNameLst>
                                      </p:cBhvr>
                                      <p:to>
                                        <p:strVal val="visible"/>
                                      </p:to>
                                    </p:set>
                                    <p:anim calcmode="lin" valueType="num">
                                      <p:cBhvr additive="base">
                                        <p:cTn id="7" dur="500" fill="hold"/>
                                        <p:tgtEl>
                                          <p:spTgt spid="205827">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0582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827" grpId="0" build="p" autoUpdateAnimBg="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548680"/>
            <a:ext cx="8229600" cy="1143000"/>
          </a:xfrm>
        </p:spPr>
        <p:txBody>
          <a:bodyPr>
            <a:normAutofit fontScale="90000"/>
          </a:bodyPr>
          <a:lstStyle/>
          <a:p>
            <a:r>
              <a:rPr lang="en-CA" sz="3100" dirty="0" smtClean="0"/>
              <a:t>The Starting Document</a:t>
            </a:r>
            <a:r>
              <a:rPr lang="en-CA" dirty="0" smtClean="0"/>
              <a:t/>
            </a:r>
            <a:br>
              <a:rPr lang="en-CA" dirty="0" smtClean="0"/>
            </a:br>
            <a:r>
              <a:rPr lang="en-CA" dirty="0" smtClean="0"/>
              <a:t>What is the Nishiiyuu Way?</a:t>
            </a:r>
            <a:endParaRPr lang="en-CA" dirty="0"/>
          </a:p>
        </p:txBody>
      </p:sp>
      <p:sp>
        <p:nvSpPr>
          <p:cNvPr id="3" name="Content Placeholder 2"/>
          <p:cNvSpPr>
            <a:spLocks noGrp="1"/>
          </p:cNvSpPr>
          <p:nvPr>
            <p:ph idx="1"/>
          </p:nvPr>
        </p:nvSpPr>
        <p:spPr>
          <a:xfrm>
            <a:off x="457200" y="2060848"/>
            <a:ext cx="8229600" cy="4065315"/>
          </a:xfrm>
        </p:spPr>
        <p:txBody>
          <a:bodyPr>
            <a:normAutofit/>
          </a:bodyPr>
          <a:lstStyle/>
          <a:p>
            <a:pPr marL="0" indent="0">
              <a:buNone/>
            </a:pPr>
            <a:r>
              <a:rPr lang="en-CA" sz="2400" dirty="0"/>
              <a:t>Answer:</a:t>
            </a:r>
          </a:p>
          <a:p>
            <a:pPr marL="0" indent="0">
              <a:buNone/>
            </a:pPr>
            <a:r>
              <a:rPr lang="en-CA" sz="2400" dirty="0"/>
              <a:t>There are 2 types of beliefs:</a:t>
            </a:r>
          </a:p>
          <a:p>
            <a:pPr marL="0" indent="0">
              <a:buNone/>
            </a:pPr>
            <a:r>
              <a:rPr lang="en-CA" sz="2400" dirty="0"/>
              <a:t> </a:t>
            </a:r>
          </a:p>
          <a:p>
            <a:pPr marL="514350" lvl="0" indent="-514350">
              <a:buFont typeface="+mj-lt"/>
              <a:buAutoNum type="arabicPeriod"/>
            </a:pPr>
            <a:r>
              <a:rPr lang="en-CA" sz="2400" dirty="0"/>
              <a:t>There is one </a:t>
            </a:r>
            <a:r>
              <a:rPr lang="en-CA" sz="2400" dirty="0" smtClean="0"/>
              <a:t>God or</a:t>
            </a:r>
            <a:endParaRPr lang="en-CA" sz="2400" dirty="0"/>
          </a:p>
          <a:p>
            <a:pPr marL="514350" lvl="0" indent="-514350">
              <a:buFont typeface="+mj-lt"/>
              <a:buAutoNum type="arabicPeriod"/>
            </a:pPr>
            <a:r>
              <a:rPr lang="en-CA" sz="2400" dirty="0"/>
              <a:t>That God is One</a:t>
            </a:r>
          </a:p>
          <a:p>
            <a:pPr marL="0" indent="0">
              <a:buNone/>
            </a:pPr>
            <a:r>
              <a:rPr lang="en-CA" sz="2400" dirty="0"/>
              <a:t> </a:t>
            </a:r>
          </a:p>
          <a:p>
            <a:r>
              <a:rPr lang="en-CA" sz="2400" i="1" dirty="0"/>
              <a:t>The Nishiiyuu Way</a:t>
            </a:r>
            <a:r>
              <a:rPr lang="en-CA" sz="2400" dirty="0"/>
              <a:t> belief is that God is One who we call the Creator or the Great Spirit or Chiishaaminituu.</a:t>
            </a:r>
          </a:p>
        </p:txBody>
      </p:sp>
    </p:spTree>
    <p:extLst>
      <p:ext uri="{BB962C8B-B14F-4D97-AF65-F5344CB8AC3E}">
        <p14:creationId xmlns:p14="http://schemas.microsoft.com/office/powerpoint/2010/main" val="124570372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Setting Your Goals and Vision</a:t>
            </a:r>
            <a:endParaRPr lang="en-CA" dirty="0"/>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802636" y="1981200"/>
            <a:ext cx="3538728" cy="4114800"/>
          </a:xfrm>
        </p:spPr>
      </p:pic>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373624457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539552" y="1340768"/>
            <a:ext cx="7848600" cy="3047009"/>
          </a:xfrm>
        </p:spPr>
        <p:txBody>
          <a:bodyPr/>
          <a:lstStyle/>
          <a:p>
            <a:pPr marL="838200" indent="-838200" algn="l"/>
            <a:r>
              <a:rPr lang="en-US" sz="3200" dirty="0">
                <a:solidFill>
                  <a:schemeClr val="tx1"/>
                </a:solidFill>
              </a:rPr>
              <a:t>	</a:t>
            </a:r>
            <a:br>
              <a:rPr lang="en-US" sz="3200" dirty="0">
                <a:solidFill>
                  <a:schemeClr val="tx1"/>
                </a:solidFill>
              </a:rPr>
            </a:br>
            <a:r>
              <a:rPr lang="en-US" sz="3200" dirty="0">
                <a:solidFill>
                  <a:schemeClr val="tx1"/>
                </a:solidFill>
              </a:rPr>
              <a:t> A Goal is: </a:t>
            </a:r>
            <a:br>
              <a:rPr lang="en-US" sz="3200" dirty="0">
                <a:solidFill>
                  <a:schemeClr val="tx1"/>
                </a:solidFill>
              </a:rPr>
            </a:br>
            <a:r>
              <a:rPr lang="en-US" sz="3200" dirty="0">
                <a:solidFill>
                  <a:schemeClr val="tx1"/>
                </a:solidFill>
              </a:rPr>
              <a:t/>
            </a:r>
            <a:br>
              <a:rPr lang="en-US" sz="3200" dirty="0">
                <a:solidFill>
                  <a:schemeClr val="tx1"/>
                </a:solidFill>
              </a:rPr>
            </a:br>
            <a:r>
              <a:rPr lang="en-US" sz="3200" dirty="0">
                <a:solidFill>
                  <a:schemeClr val="tx1"/>
                </a:solidFill>
              </a:rPr>
              <a:t>The concept of achieving some thing, some conditions, or some circumstances.</a:t>
            </a:r>
            <a:endParaRPr lang="en-CA" sz="3200" dirty="0">
              <a:solidFill>
                <a:schemeClr val="tx1"/>
              </a:solidFill>
            </a:endParaRPr>
          </a:p>
        </p:txBody>
      </p:sp>
      <p:sp>
        <p:nvSpPr>
          <p:cNvPr id="2" name="Footer Placeholder 1"/>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2256052726"/>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611560" y="764704"/>
            <a:ext cx="7848600" cy="3048793"/>
          </a:xfrm>
        </p:spPr>
        <p:txBody>
          <a:bodyPr/>
          <a:lstStyle/>
          <a:p>
            <a:pPr marL="838200" indent="-838200" algn="l"/>
            <a:r>
              <a:rPr lang="en-US" sz="3200" dirty="0">
                <a:solidFill>
                  <a:schemeClr val="tx1"/>
                </a:solidFill>
              </a:rPr>
              <a:t>	</a:t>
            </a:r>
            <a:br>
              <a:rPr lang="en-US" sz="3200" dirty="0">
                <a:solidFill>
                  <a:schemeClr val="tx1"/>
                </a:solidFill>
              </a:rPr>
            </a:br>
            <a:r>
              <a:rPr lang="en-US" sz="3200" dirty="0">
                <a:solidFill>
                  <a:schemeClr val="tx1"/>
                </a:solidFill>
              </a:rPr>
              <a:t/>
            </a:r>
            <a:br>
              <a:rPr lang="en-US" sz="3200" dirty="0">
                <a:solidFill>
                  <a:schemeClr val="tx1"/>
                </a:solidFill>
              </a:rPr>
            </a:br>
            <a:r>
              <a:rPr lang="en-US" sz="3200" dirty="0">
                <a:solidFill>
                  <a:schemeClr val="tx1"/>
                </a:solidFill>
              </a:rPr>
              <a:t> A Vision is: </a:t>
            </a:r>
            <a:br>
              <a:rPr lang="en-US" sz="3200" dirty="0">
                <a:solidFill>
                  <a:schemeClr val="tx1"/>
                </a:solidFill>
              </a:rPr>
            </a:br>
            <a:r>
              <a:rPr lang="en-US" sz="3200" dirty="0">
                <a:solidFill>
                  <a:schemeClr val="tx1"/>
                </a:solidFill>
              </a:rPr>
              <a:t/>
            </a:r>
            <a:br>
              <a:rPr lang="en-US" sz="3200" dirty="0">
                <a:solidFill>
                  <a:schemeClr val="tx1"/>
                </a:solidFill>
              </a:rPr>
            </a:br>
            <a:r>
              <a:rPr lang="en-US" sz="3200" dirty="0">
                <a:solidFill>
                  <a:schemeClr val="tx1"/>
                </a:solidFill>
              </a:rPr>
              <a:t>Seeing it already done before it happens, by feeling it.</a:t>
            </a:r>
            <a:endParaRPr lang="en-CA" sz="3200" dirty="0">
              <a:solidFill>
                <a:schemeClr val="tx1"/>
              </a:solidFill>
            </a:endParaRPr>
          </a:p>
        </p:txBody>
      </p:sp>
      <p:sp>
        <p:nvSpPr>
          <p:cNvPr id="2" name="Footer Placeholder 1"/>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462315178"/>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609600"/>
            <a:ext cx="8280920" cy="1143000"/>
          </a:xfrm>
        </p:spPr>
        <p:txBody>
          <a:bodyPr/>
          <a:lstStyle/>
          <a:p>
            <a:r>
              <a:rPr lang="en-CA" dirty="0" smtClean="0"/>
              <a:t>A fantasy is a vision that you don’t believe in</a:t>
            </a:r>
            <a:endParaRPr lang="en-CA" dirty="0"/>
          </a:p>
        </p:txBody>
      </p:sp>
      <p:sp>
        <p:nvSpPr>
          <p:cNvPr id="3" name="Footer Placeholder 2"/>
          <p:cNvSpPr>
            <a:spLocks noGrp="1"/>
          </p:cNvSpPr>
          <p:nvPr>
            <p:ph type="ftr" sz="quarter" idx="11"/>
          </p:nvPr>
        </p:nvSpPr>
        <p:spPr/>
        <p:txBody>
          <a:bodyPr/>
          <a:lstStyle/>
          <a:p>
            <a:pPr>
              <a:defRPr/>
            </a:pP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62212" y="1047750"/>
            <a:ext cx="4219575" cy="4762500"/>
          </a:xfrm>
          <a:prstGeom prst="rect">
            <a:avLst/>
          </a:prstGeom>
        </p:spPr>
      </p:pic>
    </p:spTree>
    <p:extLst>
      <p:ext uri="{BB962C8B-B14F-4D97-AF65-F5344CB8AC3E}">
        <p14:creationId xmlns:p14="http://schemas.microsoft.com/office/powerpoint/2010/main" val="378316463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799" y="476672"/>
            <a:ext cx="7772400" cy="1143000"/>
          </a:xfrm>
        </p:spPr>
        <p:txBody>
          <a:bodyPr/>
          <a:lstStyle/>
          <a:p>
            <a:r>
              <a:rPr lang="en-CA" dirty="0" smtClean="0"/>
              <a:t>Person Without A Vision</a:t>
            </a:r>
            <a:endParaRPr lang="en-CA" dirty="0"/>
          </a:p>
        </p:txBody>
      </p:sp>
      <p:sp>
        <p:nvSpPr>
          <p:cNvPr id="3" name="Footer Placeholder 2"/>
          <p:cNvSpPr>
            <a:spLocks noGrp="1"/>
          </p:cNvSpPr>
          <p:nvPr>
            <p:ph type="ftr" sz="quarter" idx="11"/>
          </p:nvPr>
        </p:nvSpPr>
        <p:spPr/>
        <p:txBody>
          <a:bodyPr/>
          <a:lstStyle/>
          <a:p>
            <a:pPr>
              <a:defRPr/>
            </a:pPr>
            <a:endParaRPr lang="en-US"/>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33687" y="1484784"/>
            <a:ext cx="3476625" cy="4762500"/>
          </a:xfrm>
          <a:prstGeom prst="rect">
            <a:avLst/>
          </a:prstGeom>
        </p:spPr>
      </p:pic>
    </p:spTree>
    <p:extLst>
      <p:ext uri="{BB962C8B-B14F-4D97-AF65-F5344CB8AC3E}">
        <p14:creationId xmlns:p14="http://schemas.microsoft.com/office/powerpoint/2010/main" val="2103500817"/>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sz="2800" dirty="0"/>
              <a:t>The most important thing in life, doesn't matter who you are, is to know what you want.</a:t>
            </a:r>
          </a:p>
        </p:txBody>
      </p:sp>
      <p:sp>
        <p:nvSpPr>
          <p:cNvPr id="3" name="Content Placeholder 2"/>
          <p:cNvSpPr>
            <a:spLocks noGrp="1"/>
          </p:cNvSpPr>
          <p:nvPr>
            <p:ph idx="1"/>
          </p:nvPr>
        </p:nvSpPr>
        <p:spPr>
          <a:xfrm>
            <a:off x="685800" y="2348880"/>
            <a:ext cx="7772400" cy="3747120"/>
          </a:xfrm>
        </p:spPr>
        <p:txBody>
          <a:bodyPr/>
          <a:lstStyle/>
          <a:p>
            <a:r>
              <a:rPr lang="en-CA" sz="2800" dirty="0" smtClean="0"/>
              <a:t>If you don’t know what you want you will be living someone else’s vision</a:t>
            </a:r>
          </a:p>
          <a:p>
            <a:endParaRPr lang="en-CA" sz="2800" dirty="0"/>
          </a:p>
          <a:p>
            <a:r>
              <a:rPr lang="en-CA" sz="2800" dirty="0" smtClean="0"/>
              <a:t>That is why it is so important to have your own vision!</a:t>
            </a:r>
            <a:endParaRPr lang="en-CA" sz="2800" dirty="0"/>
          </a:p>
        </p:txBody>
      </p:sp>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876729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106498" name="Rectangle 2"/>
          <p:cNvSpPr>
            <a:spLocks noGrp="1" noChangeArrowheads="1"/>
          </p:cNvSpPr>
          <p:nvPr>
            <p:ph type="title"/>
          </p:nvPr>
        </p:nvSpPr>
        <p:spPr/>
        <p:txBody>
          <a:bodyPr/>
          <a:lstStyle/>
          <a:p>
            <a:r>
              <a:rPr lang="en-US" altLang="zh-CN" sz="3600" dirty="0" smtClean="0">
                <a:ea typeface="SimSun" pitchFamily="2" charset="-122"/>
              </a:rPr>
              <a:t>It must be a Vision </a:t>
            </a:r>
            <a:r>
              <a:rPr lang="en-US" altLang="zh-CN" sz="3600" dirty="0">
                <a:ea typeface="SimSun" pitchFamily="2" charset="-122"/>
              </a:rPr>
              <a:t>of what you want and not what you wish.</a:t>
            </a:r>
            <a:r>
              <a:rPr lang="en-US" altLang="zh-CN" dirty="0">
                <a:ea typeface="SimSun" pitchFamily="2" charset="-122"/>
              </a:rPr>
              <a:t> </a:t>
            </a:r>
            <a:endParaRPr lang="en-US" dirty="0">
              <a:ea typeface="SimSun" pitchFamily="2" charset="-122"/>
            </a:endParaRPr>
          </a:p>
        </p:txBody>
      </p:sp>
      <p:sp>
        <p:nvSpPr>
          <p:cNvPr id="106499" name="Rectangle 3"/>
          <p:cNvSpPr>
            <a:spLocks noGrp="1" noChangeArrowheads="1"/>
          </p:cNvSpPr>
          <p:nvPr>
            <p:ph type="body" idx="1"/>
          </p:nvPr>
        </p:nvSpPr>
        <p:spPr>
          <a:xfrm>
            <a:off x="685800" y="2514600"/>
            <a:ext cx="7772400" cy="3581400"/>
          </a:xfrm>
        </p:spPr>
        <p:txBody>
          <a:bodyPr/>
          <a:lstStyle/>
          <a:p>
            <a:r>
              <a:rPr lang="en-US" altLang="zh-CN">
                <a:ea typeface="SimSun" pitchFamily="2" charset="-122"/>
              </a:rPr>
              <a:t>Want is kingly and a wish is a vision without energy. </a:t>
            </a:r>
          </a:p>
          <a:p>
            <a:endParaRPr lang="en-US" altLang="zh-CN">
              <a:ea typeface="SimSun" pitchFamily="2" charset="-122"/>
            </a:endParaRPr>
          </a:p>
          <a:p>
            <a:r>
              <a:rPr lang="en-US" altLang="zh-CN">
                <a:ea typeface="SimSun" pitchFamily="2" charset="-122"/>
              </a:rPr>
              <a:t>A wish is wishy-washy </a:t>
            </a:r>
            <a:endParaRPr lang="en-US">
              <a:ea typeface="SimSun" pitchFamily="2" charset="-122"/>
            </a:endParaRPr>
          </a:p>
        </p:txBody>
      </p:sp>
    </p:spTree>
    <p:extLst>
      <p:ext uri="{BB962C8B-B14F-4D97-AF65-F5344CB8AC3E}">
        <p14:creationId xmlns:p14="http://schemas.microsoft.com/office/powerpoint/2010/main" val="49211324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6499">
                                            <p:txEl>
                                              <p:pRg st="0" end="0"/>
                                            </p:txEl>
                                          </p:spTgt>
                                        </p:tgtEl>
                                        <p:attrNameLst>
                                          <p:attrName>style.visibility</p:attrName>
                                        </p:attrNameLst>
                                      </p:cBhvr>
                                      <p:to>
                                        <p:strVal val="visible"/>
                                      </p:to>
                                    </p:set>
                                    <p:anim calcmode="lin" valueType="num">
                                      <p:cBhvr additive="base">
                                        <p:cTn id="7" dur="500" fill="hold"/>
                                        <p:tgtEl>
                                          <p:spTgt spid="106499">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6499">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6499">
                                            <p:txEl>
                                              <p:pRg st="2" end="2"/>
                                            </p:txEl>
                                          </p:spTgt>
                                        </p:tgtEl>
                                        <p:attrNameLst>
                                          <p:attrName>style.visibility</p:attrName>
                                        </p:attrNameLst>
                                      </p:cBhvr>
                                      <p:to>
                                        <p:strVal val="visible"/>
                                      </p:to>
                                    </p:set>
                                    <p:anim calcmode="lin" valueType="num">
                                      <p:cBhvr additive="base">
                                        <p:cTn id="13" dur="500" fill="hold"/>
                                        <p:tgtEl>
                                          <p:spTgt spid="106499">
                                            <p:txEl>
                                              <p:pRg st="2" end="2"/>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6499">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6499" grpId="0" build="p" autoUpdateAnimBg="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What Do I Want?</a:t>
            </a:r>
            <a:endParaRPr lang="en-CA" dirty="0"/>
          </a:p>
        </p:txBody>
      </p:sp>
      <p:sp>
        <p:nvSpPr>
          <p:cNvPr id="3" name="Content Placeholder 2"/>
          <p:cNvSpPr>
            <a:spLocks noGrp="1"/>
          </p:cNvSpPr>
          <p:nvPr>
            <p:ph idx="1"/>
          </p:nvPr>
        </p:nvSpPr>
        <p:spPr/>
        <p:txBody>
          <a:bodyPr/>
          <a:lstStyle/>
          <a:p>
            <a:r>
              <a:rPr lang="en-CA" sz="2400" dirty="0"/>
              <a:t>The majority of the people on this planet earth really, really, really don't know what they want.</a:t>
            </a:r>
          </a:p>
          <a:p>
            <a:pPr marL="0" indent="0">
              <a:buNone/>
            </a:pPr>
            <a:r>
              <a:rPr lang="en-CA" sz="2400" dirty="0"/>
              <a:t> </a:t>
            </a:r>
          </a:p>
          <a:p>
            <a:r>
              <a:rPr lang="en-CA" sz="2400" dirty="0"/>
              <a:t>What they do may not be what they want, and what they do is reacting to every moment and handling the situation without knowing where they are going to.</a:t>
            </a:r>
          </a:p>
          <a:p>
            <a:pPr marL="0" indent="0">
              <a:buNone/>
            </a:pPr>
            <a:r>
              <a:rPr lang="en-CA" sz="2400" dirty="0"/>
              <a:t> </a:t>
            </a:r>
          </a:p>
        </p:txBody>
      </p:sp>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688581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smtClean="0"/>
              <a:t>What Do I Want?</a:t>
            </a:r>
            <a:endParaRPr lang="en-CA" dirty="0"/>
          </a:p>
        </p:txBody>
      </p:sp>
      <p:sp>
        <p:nvSpPr>
          <p:cNvPr id="3" name="Content Placeholder 2"/>
          <p:cNvSpPr>
            <a:spLocks noGrp="1"/>
          </p:cNvSpPr>
          <p:nvPr>
            <p:ph idx="1"/>
          </p:nvPr>
        </p:nvSpPr>
        <p:spPr/>
        <p:txBody>
          <a:bodyPr/>
          <a:lstStyle/>
          <a:p>
            <a:r>
              <a:rPr lang="en-CA" sz="2400" dirty="0" smtClean="0"/>
              <a:t>When </a:t>
            </a:r>
            <a:r>
              <a:rPr lang="en-CA" sz="2400" dirty="0"/>
              <a:t>a person knows what they want they will do the same but they have a different objective, so how they react to the same situation creates a different result because they know their destination, they know what they want. </a:t>
            </a:r>
            <a:endParaRPr lang="en-CA" sz="2400" dirty="0" smtClean="0"/>
          </a:p>
          <a:p>
            <a:endParaRPr lang="en-CA" sz="2400" dirty="0"/>
          </a:p>
          <a:p>
            <a:r>
              <a:rPr lang="en-CA" sz="2400" dirty="0"/>
              <a:t>When you know what you want, you are actually living in that want all the time. </a:t>
            </a:r>
          </a:p>
          <a:p>
            <a:endParaRPr lang="en-CA" dirty="0"/>
          </a:p>
        </p:txBody>
      </p:sp>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475681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3568" y="1124744"/>
            <a:ext cx="7772400" cy="1368152"/>
          </a:xfrm>
        </p:spPr>
        <p:txBody>
          <a:bodyPr/>
          <a:lstStyle/>
          <a:p>
            <a:r>
              <a:rPr lang="en-CA" sz="2800" dirty="0"/>
              <a:t>So when you understand your own power, the power of your spirit, The Nishiiyuu, that element that holds you back will be </a:t>
            </a:r>
            <a:r>
              <a:rPr lang="en-CA" sz="2800" dirty="0" smtClean="0"/>
              <a:t>removed</a:t>
            </a:r>
            <a:endParaRPr lang="en-CA" dirty="0"/>
          </a:p>
        </p:txBody>
      </p:sp>
      <p:sp>
        <p:nvSpPr>
          <p:cNvPr id="3" name="Content Placeholder 2"/>
          <p:cNvSpPr>
            <a:spLocks noGrp="1"/>
          </p:cNvSpPr>
          <p:nvPr>
            <p:ph idx="1"/>
          </p:nvPr>
        </p:nvSpPr>
        <p:spPr>
          <a:xfrm>
            <a:off x="685800" y="3356992"/>
            <a:ext cx="7772400" cy="2739008"/>
          </a:xfrm>
        </p:spPr>
        <p:txBody>
          <a:bodyPr/>
          <a:lstStyle/>
          <a:p>
            <a:r>
              <a:rPr lang="en-CA" sz="2400" dirty="0" smtClean="0"/>
              <a:t>You </a:t>
            </a:r>
            <a:r>
              <a:rPr lang="en-CA" sz="2400" dirty="0"/>
              <a:t>know you can be whatever you want to be, you can do what you want to do and have whatever you want to have.</a:t>
            </a:r>
          </a:p>
        </p:txBody>
      </p:sp>
      <p:sp>
        <p:nvSpPr>
          <p:cNvPr id="4" name="Footer Placeholder 3"/>
          <p:cNvSpPr>
            <a:spLocks noGrp="1"/>
          </p:cNvSpPr>
          <p:nvPr>
            <p:ph type="ftr" sz="quarter" idx="11"/>
          </p:nvPr>
        </p:nvSpPr>
        <p:spPr/>
        <p:txBody>
          <a:bodyPr/>
          <a:lstStyle/>
          <a:p>
            <a:pPr>
              <a:defRPr/>
            </a:pPr>
            <a:endParaRPr lang="en-US"/>
          </a:p>
        </p:txBody>
      </p:sp>
    </p:spTree>
    <p:extLst>
      <p:ext uri="{BB962C8B-B14F-4D97-AF65-F5344CB8AC3E}">
        <p14:creationId xmlns:p14="http://schemas.microsoft.com/office/powerpoint/2010/main" val="82889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a:xfrm>
            <a:off x="1187624" y="2204864"/>
            <a:ext cx="6840760" cy="4021907"/>
          </a:xfrm>
        </p:spPr>
        <p:txBody>
          <a:bodyPr>
            <a:normAutofit/>
          </a:bodyPr>
          <a:lstStyle/>
          <a:p>
            <a:pPr marL="0" indent="0" algn="ctr">
              <a:buNone/>
            </a:pPr>
            <a:r>
              <a:rPr lang="en-CA" sz="2400" dirty="0"/>
              <a:t>“We live, move and have our being in him”, </a:t>
            </a:r>
            <a:endParaRPr lang="en-CA" sz="2400" dirty="0" smtClean="0"/>
          </a:p>
          <a:p>
            <a:pPr marL="0" indent="0" algn="ctr">
              <a:buNone/>
            </a:pPr>
            <a:r>
              <a:rPr lang="en-CA" sz="2400" i="1" dirty="0" smtClean="0"/>
              <a:t>The </a:t>
            </a:r>
            <a:r>
              <a:rPr lang="en-CA" sz="2400" i="1" dirty="0"/>
              <a:t>Nishiiyuu Way</a:t>
            </a:r>
            <a:endParaRPr lang="en-CA" sz="2400" dirty="0"/>
          </a:p>
          <a:p>
            <a:pPr marL="0" indent="0" algn="ctr">
              <a:buNone/>
            </a:pPr>
            <a:r>
              <a:rPr lang="en-CA" sz="2400" dirty="0"/>
              <a:t> </a:t>
            </a:r>
          </a:p>
          <a:p>
            <a:pPr marL="0" indent="0" algn="ctr">
              <a:buNone/>
            </a:pPr>
            <a:r>
              <a:rPr lang="en-CA" sz="2400" dirty="0"/>
              <a:t>Without Free Will there is no spirituality</a:t>
            </a:r>
          </a:p>
        </p:txBody>
      </p:sp>
    </p:spTree>
    <p:extLst>
      <p:ext uri="{BB962C8B-B14F-4D97-AF65-F5344CB8AC3E}">
        <p14:creationId xmlns:p14="http://schemas.microsoft.com/office/powerpoint/2010/main" val="5285963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76672"/>
            <a:ext cx="8229600" cy="1143000"/>
          </a:xfrm>
        </p:spPr>
        <p:txBody>
          <a:bodyPr/>
          <a:lstStyle/>
          <a:p>
            <a:r>
              <a:rPr lang="en-CA" dirty="0" smtClean="0"/>
              <a:t>Values of the Nishiiyuu Way</a:t>
            </a:r>
            <a:endParaRPr lang="en-CA" dirty="0"/>
          </a:p>
        </p:txBody>
      </p:sp>
      <p:sp>
        <p:nvSpPr>
          <p:cNvPr id="3" name="Content Placeholder 2"/>
          <p:cNvSpPr>
            <a:spLocks noGrp="1"/>
          </p:cNvSpPr>
          <p:nvPr>
            <p:ph idx="1"/>
          </p:nvPr>
        </p:nvSpPr>
        <p:spPr>
          <a:xfrm>
            <a:off x="1331640" y="2276872"/>
            <a:ext cx="7355160" cy="3849291"/>
          </a:xfrm>
        </p:spPr>
        <p:txBody>
          <a:bodyPr/>
          <a:lstStyle/>
          <a:p>
            <a:pPr lvl="0"/>
            <a:r>
              <a:rPr lang="en-CA" sz="2400" dirty="0"/>
              <a:t>Free Will</a:t>
            </a:r>
          </a:p>
          <a:p>
            <a:pPr lvl="0"/>
            <a:r>
              <a:rPr lang="en-CA" sz="2400" dirty="0"/>
              <a:t>Love</a:t>
            </a:r>
          </a:p>
          <a:p>
            <a:pPr lvl="0"/>
            <a:r>
              <a:rPr lang="en-CA" sz="2400" dirty="0"/>
              <a:t>Respect</a:t>
            </a:r>
          </a:p>
          <a:p>
            <a:pPr lvl="0"/>
            <a:r>
              <a:rPr lang="en-CA" sz="2400" dirty="0"/>
              <a:t>Truth</a:t>
            </a:r>
          </a:p>
          <a:p>
            <a:pPr lvl="0"/>
            <a:r>
              <a:rPr lang="en-CA" sz="2400" dirty="0"/>
              <a:t>Acceptance and Universal Tolerance</a:t>
            </a:r>
          </a:p>
          <a:p>
            <a:endParaRPr lang="en-CA" dirty="0"/>
          </a:p>
        </p:txBody>
      </p:sp>
    </p:spTree>
    <p:extLst>
      <p:ext uri="{BB962C8B-B14F-4D97-AF65-F5344CB8AC3E}">
        <p14:creationId xmlns:p14="http://schemas.microsoft.com/office/powerpoint/2010/main" val="16037670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536" y="476672"/>
            <a:ext cx="8229600" cy="1143000"/>
          </a:xfrm>
        </p:spPr>
        <p:txBody>
          <a:bodyPr>
            <a:normAutofit/>
          </a:bodyPr>
          <a:lstStyle/>
          <a:p>
            <a:r>
              <a:rPr lang="en-CA" sz="2400" dirty="0" smtClean="0"/>
              <a:t>Values of the Nishiiyuu Way</a:t>
            </a:r>
            <a:endParaRPr lang="en-CA" sz="2400" dirty="0"/>
          </a:p>
        </p:txBody>
      </p:sp>
      <p:sp>
        <p:nvSpPr>
          <p:cNvPr id="3" name="Content Placeholder 2"/>
          <p:cNvSpPr>
            <a:spLocks noGrp="1"/>
          </p:cNvSpPr>
          <p:nvPr>
            <p:ph idx="1"/>
          </p:nvPr>
        </p:nvSpPr>
        <p:spPr>
          <a:xfrm>
            <a:off x="457200" y="1916832"/>
            <a:ext cx="8229600" cy="4209331"/>
          </a:xfrm>
        </p:spPr>
        <p:txBody>
          <a:bodyPr/>
          <a:lstStyle/>
          <a:p>
            <a:pPr lvl="0"/>
            <a:r>
              <a:rPr lang="en-CA" sz="2400" dirty="0"/>
              <a:t>Living in freedom and </a:t>
            </a:r>
            <a:r>
              <a:rPr lang="en-CA" sz="2400" dirty="0" smtClean="0"/>
              <a:t>peace</a:t>
            </a:r>
          </a:p>
          <a:p>
            <a:pPr lvl="0"/>
            <a:endParaRPr lang="en-CA" sz="2400" dirty="0" smtClean="0"/>
          </a:p>
          <a:p>
            <a:pPr lvl="0"/>
            <a:r>
              <a:rPr lang="en-CA" sz="2400" dirty="0" smtClean="0"/>
              <a:t>Without judgement of others is the premise of </a:t>
            </a:r>
            <a:r>
              <a:rPr lang="en-CA" sz="2400" i="1" dirty="0" smtClean="0"/>
              <a:t>The Nishiiyuu Way </a:t>
            </a:r>
            <a:r>
              <a:rPr lang="en-CA" sz="2400" dirty="0" smtClean="0"/>
              <a:t>of beliefs</a:t>
            </a:r>
          </a:p>
          <a:p>
            <a:pPr lvl="0"/>
            <a:endParaRPr lang="en-CA" sz="2400" dirty="0" smtClean="0"/>
          </a:p>
          <a:p>
            <a:pPr lvl="0"/>
            <a:r>
              <a:rPr lang="en-CA" sz="2400" i="1" dirty="0" smtClean="0"/>
              <a:t>The</a:t>
            </a:r>
            <a:r>
              <a:rPr lang="en-CA" sz="2400" dirty="0" smtClean="0"/>
              <a:t> </a:t>
            </a:r>
            <a:r>
              <a:rPr lang="en-CA" sz="2400" i="1" dirty="0"/>
              <a:t>Nishiiyuu Way</a:t>
            </a:r>
            <a:r>
              <a:rPr lang="en-CA" sz="2400" dirty="0"/>
              <a:t> is self-responsibility, self-reliance and </a:t>
            </a:r>
            <a:r>
              <a:rPr lang="en-CA" sz="2400" dirty="0" smtClean="0"/>
              <a:t>self-respect</a:t>
            </a:r>
          </a:p>
          <a:p>
            <a:pPr lvl="0"/>
            <a:endParaRPr lang="en-CA" sz="2400" dirty="0"/>
          </a:p>
          <a:p>
            <a:pPr lvl="0"/>
            <a:r>
              <a:rPr lang="en-CA" sz="2400" dirty="0"/>
              <a:t>Sharing and helping each other</a:t>
            </a:r>
          </a:p>
          <a:p>
            <a:endParaRPr lang="en-CA" dirty="0"/>
          </a:p>
        </p:txBody>
      </p:sp>
    </p:spTree>
    <p:extLst>
      <p:ext uri="{BB962C8B-B14F-4D97-AF65-F5344CB8AC3E}">
        <p14:creationId xmlns:p14="http://schemas.microsoft.com/office/powerpoint/2010/main" val="1904694926"/>
      </p:ext>
    </p:extLst>
  </p:cSld>
  <p:clrMapOvr>
    <a:masterClrMapping/>
  </p:clrMapOvr>
</p:sld>
</file>

<file path=ppt/theme/theme1.xml><?xml version="1.0" encoding="utf-8"?>
<a:theme xmlns:a="http://schemas.openxmlformats.org/drawingml/2006/main" name="Default Design">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3399"/>
      </a:hlink>
      <a:folHlink>
        <a:srgbClr val="FF0000"/>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Pitch Me Your Idea Animated">
  <a:themeElements>
    <a:clrScheme name="pitch_me_your_idea">
      <a:dk1>
        <a:srgbClr val="000000"/>
      </a:dk1>
      <a:lt1>
        <a:srgbClr val="FFFFFF"/>
      </a:lt1>
      <a:dk2>
        <a:srgbClr val="003161"/>
      </a:dk2>
      <a:lt2>
        <a:srgbClr val="BBB29C"/>
      </a:lt2>
      <a:accent1>
        <a:srgbClr val="F0F3FB"/>
      </a:accent1>
      <a:accent2>
        <a:srgbClr val="D8DBE4"/>
      </a:accent2>
      <a:accent3>
        <a:srgbClr val="9CA5BB"/>
      </a:accent3>
      <a:accent4>
        <a:srgbClr val="626F8E"/>
      </a:accent4>
      <a:accent5>
        <a:srgbClr val="384052"/>
      </a:accent5>
      <a:accent6>
        <a:srgbClr val="000000"/>
      </a:accent6>
      <a:hlink>
        <a:srgbClr val="657C95"/>
      </a:hlink>
      <a:folHlink>
        <a:srgbClr val="D8DBE4"/>
      </a:folHlink>
    </a:clrScheme>
    <a:fontScheme name="Verv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Century Gothic"/>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minorFont>
    </a:fontScheme>
    <a:fmtScheme name="Metro">
      <a:fillStyleLst>
        <a:solidFill>
          <a:schemeClr val="phClr"/>
        </a:solidFill>
        <a:gradFill rotWithShape="1">
          <a:gsLst>
            <a:gs pos="0">
              <a:schemeClr val="phClr">
                <a:tint val="25000"/>
                <a:satMod val="125000"/>
              </a:schemeClr>
            </a:gs>
            <a:gs pos="40000">
              <a:schemeClr val="phClr">
                <a:tint val="55000"/>
                <a:satMod val="130000"/>
              </a:schemeClr>
            </a:gs>
            <a:gs pos="50000">
              <a:schemeClr val="phClr">
                <a:tint val="59000"/>
                <a:satMod val="130000"/>
              </a:schemeClr>
            </a:gs>
            <a:gs pos="65000">
              <a:schemeClr val="phClr">
                <a:tint val="55000"/>
                <a:satMod val="130000"/>
              </a:schemeClr>
            </a:gs>
            <a:gs pos="100000">
              <a:schemeClr val="phClr">
                <a:tint val="20000"/>
                <a:satMod val="125000"/>
              </a:schemeClr>
            </a:gs>
          </a:gsLst>
          <a:lin ang="5400000" scaled="0"/>
        </a:gradFill>
        <a:gradFill rotWithShape="1">
          <a:gsLst>
            <a:gs pos="0">
              <a:schemeClr val="phClr">
                <a:tint val="48000"/>
                <a:satMod val="138000"/>
              </a:schemeClr>
            </a:gs>
            <a:gs pos="25000">
              <a:schemeClr val="phClr">
                <a:tint val="85000"/>
              </a:schemeClr>
            </a:gs>
            <a:gs pos="40000">
              <a:schemeClr val="phClr">
                <a:tint val="92000"/>
              </a:schemeClr>
            </a:gs>
            <a:gs pos="50000">
              <a:schemeClr val="phClr">
                <a:tint val="93000"/>
              </a:schemeClr>
            </a:gs>
            <a:gs pos="60000">
              <a:schemeClr val="phClr">
                <a:tint val="92000"/>
              </a:schemeClr>
            </a:gs>
            <a:gs pos="75000">
              <a:schemeClr val="phClr">
                <a:tint val="83000"/>
                <a:satMod val="108000"/>
              </a:schemeClr>
            </a:gs>
            <a:gs pos="100000">
              <a:schemeClr val="phClr">
                <a:tint val="48000"/>
                <a:satMod val="150000"/>
              </a:schemeClr>
            </a:gs>
          </a:gsLst>
          <a:lin ang="5400000" scaled="0"/>
        </a:gradFill>
      </a:fillStyleLst>
      <a:lnStyleLst>
        <a:ln w="12000" cap="flat" cmpd="sng" algn="ctr">
          <a:solidFill>
            <a:schemeClr val="ph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glow rad="63500">
              <a:schemeClr val="phClr">
                <a:alpha val="45000"/>
                <a:satMod val="120000"/>
              </a:schemeClr>
            </a:glow>
          </a:effectLst>
        </a:effectStyle>
        <a:effectStyle>
          <a:effectLst>
            <a:glow rad="63500">
              <a:schemeClr val="phClr">
                <a:alpha val="45000"/>
                <a:satMod val="120000"/>
              </a:schemeClr>
            </a:glow>
          </a:effectLst>
          <a:scene3d>
            <a:camera prst="orthographicFront" fov="0">
              <a:rot lat="0" lon="0" rev="0"/>
            </a:camera>
            <a:lightRig rig="brightRoom" dir="tl">
              <a:rot lat="0" lon="0" rev="8700000"/>
            </a:lightRig>
          </a:scene3d>
          <a:sp3d>
            <a:bevelT w="0" h="0"/>
            <a:contourClr>
              <a:schemeClr val="phClr">
                <a:tint val="70000"/>
              </a:schemeClr>
            </a:contourClr>
          </a:sp3d>
        </a:effectStyle>
        <a:effectStyle>
          <a:effectLst>
            <a:glow rad="101500">
              <a:schemeClr val="phClr">
                <a:alpha val="42000"/>
                <a:satMod val="120000"/>
              </a:schemeClr>
            </a:glow>
          </a:effectLst>
          <a:scene3d>
            <a:camera prst="orthographicFront" fov="0">
              <a:rot lat="0" lon="0" rev="0"/>
            </a:camera>
            <a:lightRig rig="glow" dir="t">
              <a:rot lat="0" lon="0" rev="4800000"/>
            </a:lightRig>
          </a:scene3d>
          <a:sp3d prstMaterial="powder">
            <a:bevelT w="50800" h="50800"/>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bodyPr vert="horz" lIns="91440" tIns="45720" rIns="91440" bIns="45720" rtlCol="0" anchor="ctr">
        <a:normAutofit/>
      </a:bodyPr>
      <a:lstStyle>
        <a:defPPr marL="0" marR="0" indent="0" algn="l" defTabSz="914400" rtl="0" eaLnBrk="1" fontAlgn="auto" latinLnBrk="0" hangingPunct="1">
          <a:lnSpc>
            <a:spcPct val="100000"/>
          </a:lnSpc>
          <a:spcBef>
            <a:spcPct val="0"/>
          </a:spcBef>
          <a:spcAft>
            <a:spcPts val="0"/>
          </a:spcAft>
          <a:buClrTx/>
          <a:buSzTx/>
          <a:buFontTx/>
          <a:buNone/>
          <a:tabLst/>
          <a:defRPr kumimoji="0" sz="2400" b="0" i="0" u="none" strike="noStrike" kern="1200" cap="none" spc="0" normalizeH="0" baseline="0" noProof="0" dirty="0" smtClean="0">
            <a:ln>
              <a:noFill/>
            </a:ln>
            <a:solidFill>
              <a:schemeClr val="tx1"/>
            </a:solidFill>
            <a:effectLst/>
            <a:uLnTx/>
            <a:uFillTx/>
            <a:latin typeface="Perpetua" pitchFamily="18" charset="0"/>
            <a:ea typeface="+mj-ea"/>
            <a:cs typeface="+mj-cs"/>
          </a:defRPr>
        </a:defPPr>
      </a:lstStyle>
    </a:txDef>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7529</TotalTime>
  <Words>1994</Words>
  <Application>Microsoft Office PowerPoint</Application>
  <PresentationFormat>On-screen Show (4:3)</PresentationFormat>
  <Paragraphs>241</Paragraphs>
  <Slides>69</Slides>
  <Notes>1</Notes>
  <HiddenSlides>0</HiddenSlides>
  <MMClips>0</MMClips>
  <ScaleCrop>false</ScaleCrop>
  <HeadingPairs>
    <vt:vector size="4" baseType="variant">
      <vt:variant>
        <vt:lpstr>Theme</vt:lpstr>
      </vt:variant>
      <vt:variant>
        <vt:i4>3</vt:i4>
      </vt:variant>
      <vt:variant>
        <vt:lpstr>Slide Titles</vt:lpstr>
      </vt:variant>
      <vt:variant>
        <vt:i4>69</vt:i4>
      </vt:variant>
    </vt:vector>
  </HeadingPairs>
  <TitlesOfParts>
    <vt:vector size="72" baseType="lpstr">
      <vt:lpstr>Default Design</vt:lpstr>
      <vt:lpstr>Pitch Me Your Idea Animated</vt:lpstr>
      <vt:lpstr>1_Office Theme</vt:lpstr>
      <vt:lpstr>Nishiiyuu Life Skills Personal Development Program</vt:lpstr>
      <vt:lpstr>Living a Life on Purpose</vt:lpstr>
      <vt:lpstr>The Nishiiyuu Way</vt:lpstr>
      <vt:lpstr>Roots of the Tree determine the strength of the Tree</vt:lpstr>
      <vt:lpstr>The Way Of Our Ancestors Pre-Contact For Today’s Living  The Nishiiyuu Way Agreement </vt:lpstr>
      <vt:lpstr>The Starting Document What is the Nishiiyuu Way?</vt:lpstr>
      <vt:lpstr>PowerPoint Presentation</vt:lpstr>
      <vt:lpstr>Values of the Nishiiyuu Way</vt:lpstr>
      <vt:lpstr>Values of the Nishiiyuu Way</vt:lpstr>
      <vt:lpstr>Values of the Nishiiyuu Way</vt:lpstr>
      <vt:lpstr>Values of the Nishiiyuu Way</vt:lpstr>
      <vt:lpstr>Values of the Nishiiyuu Way</vt:lpstr>
      <vt:lpstr>Values of the Nishiiyuu Way</vt:lpstr>
      <vt:lpstr>PowerPoint Presentation</vt:lpstr>
      <vt:lpstr>PowerPoint Presentation</vt:lpstr>
      <vt:lpstr>PowerPoint Presentation</vt:lpstr>
      <vt:lpstr>PowerPoint Presentation</vt:lpstr>
      <vt:lpstr>Creating a New Nishiiyuu Mindset</vt:lpstr>
      <vt:lpstr>Free the Mind the Nishiiyuu Way</vt:lpstr>
      <vt:lpstr>Step 1 – Right Understanding</vt:lpstr>
      <vt:lpstr>Step 2 – Developing Purpose</vt:lpstr>
      <vt:lpstr>Step 3 – Right Speech</vt:lpstr>
      <vt:lpstr>Step 4 – Right Actions and Conduct</vt:lpstr>
      <vt:lpstr>Story of the Frog and the Scorpion</vt:lpstr>
      <vt:lpstr>How To Raise Belief Level with the Nishiiyuu Way</vt:lpstr>
      <vt:lpstr>How To Raise Belief Level with the Nishiiyuu Way</vt:lpstr>
      <vt:lpstr>How To Raise Belief Level with the Nishiiyuu Way</vt:lpstr>
      <vt:lpstr>How To Raise Belief Level with the Nishiiyuu Way</vt:lpstr>
      <vt:lpstr>Nishiiyuu Way is the way of the Future</vt:lpstr>
      <vt:lpstr>Nishiiyuu Way is the way of the Future</vt:lpstr>
      <vt:lpstr>A New Nishiiyuu Mindset for a Healthy Body and Healthy Mind and Prosperity</vt:lpstr>
      <vt:lpstr>The Nishiiyuu Way is the way of life and liberty</vt:lpstr>
      <vt:lpstr>Personal Development</vt:lpstr>
      <vt:lpstr>Goals and Visions the Nishiiyuu Way</vt:lpstr>
      <vt:lpstr>The Nishiiyuu Way – Dreamers in Action</vt:lpstr>
      <vt:lpstr>Story of the Dream Catcher</vt:lpstr>
      <vt:lpstr>PowerPoint Presentation</vt:lpstr>
      <vt:lpstr>PowerPoint Presentation</vt:lpstr>
      <vt:lpstr>PowerPoint Presentation</vt:lpstr>
      <vt:lpstr> Being and doing creates having….and not vice-versa</vt:lpstr>
      <vt:lpstr>Nothing can ever manifest without a vision. </vt:lpstr>
      <vt:lpstr>The spirit visions from the limitless world, because spirit is limitless. </vt:lpstr>
      <vt:lpstr>There is an unfailing correspondence between what is inside you  and what is outside you.</vt:lpstr>
      <vt:lpstr>Your state of mind, your being-ness, and all thoughts manifest as earth, as things, unless cancelled by an opposite thought.</vt:lpstr>
      <vt:lpstr>Thought and Creation Happen at the Same Time, It Is Not a Future Event</vt:lpstr>
      <vt:lpstr>Why is it so difficult to believe that our vision creates our reality?</vt:lpstr>
      <vt:lpstr>Your sensations haven’t realized physically, what you call “physically,” that it is already manifested.</vt:lpstr>
      <vt:lpstr>Every thought produces things instantly but your five senses do not touch, taste, feel, smell and see it.</vt:lpstr>
      <vt:lpstr>By denying its existence you cancel that thought and produce what you have just thought instead.</vt:lpstr>
      <vt:lpstr>Everything you see around you was created out of thought. </vt:lpstr>
      <vt:lpstr>Today, scientists are confirming what Nishiiyuu taught. </vt:lpstr>
      <vt:lpstr>Jesus had poetically enunciated this great scientific law in Mark 11:24, </vt:lpstr>
      <vt:lpstr>Today psychologists, scientists, quantum physicists are saying that all things are observer created.</vt:lpstr>
      <vt:lpstr>In the last century a great man said,</vt:lpstr>
      <vt:lpstr>Knowing this gives you complete freedom to be whatever you want to be, to do whatever you want to do, and to have whatever you want to have.</vt:lpstr>
      <vt:lpstr>You are free from all limitations. </vt:lpstr>
      <vt:lpstr>As you think, so you are, is explained here in the most profound and powerful way. </vt:lpstr>
      <vt:lpstr>Everything Works by the Scientific Law of Cause and Effect</vt:lpstr>
      <vt:lpstr>You suffer when you begin to think thoughts as a reaction to your circumstances which is the effect of your previous series of thoughts.</vt:lpstr>
      <vt:lpstr>Setting Your Goals and Vision</vt:lpstr>
      <vt:lpstr>   A Goal is:   The concept of achieving some thing, some conditions, or some circumstances.</vt:lpstr>
      <vt:lpstr>    A Vision is:   Seeing it already done before it happens, by feeling it.</vt:lpstr>
      <vt:lpstr>A fantasy is a vision that you don’t believe in</vt:lpstr>
      <vt:lpstr>Person Without A Vision</vt:lpstr>
      <vt:lpstr>The most important thing in life, doesn't matter who you are, is to know what you want.</vt:lpstr>
      <vt:lpstr>It must be a Vision of what you want and not what you wish. </vt:lpstr>
      <vt:lpstr>What Do I Want?</vt:lpstr>
      <vt:lpstr>What Do I Want?</vt:lpstr>
      <vt:lpstr>So when you understand your own power, the power of your spirit, The Nishiiyuu, that element that holds you back will be removed</vt:lpstr>
    </vt:vector>
  </TitlesOfParts>
  <Company>Tulshi Sen Consulting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Nine Timeless Principles of Success</dc:title>
  <dc:creator>Tulshi Sen</dc:creator>
  <cp:lastModifiedBy>Tulshi Sen</cp:lastModifiedBy>
  <cp:revision>296</cp:revision>
  <dcterms:created xsi:type="dcterms:W3CDTF">2005-06-20T14:57:09Z</dcterms:created>
  <dcterms:modified xsi:type="dcterms:W3CDTF">2014-03-13T19:45:56Z</dcterms:modified>
</cp:coreProperties>
</file>